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62" r:id="rId2"/>
    <p:sldId id="586" r:id="rId3"/>
    <p:sldId id="603" r:id="rId4"/>
    <p:sldId id="561" r:id="rId5"/>
    <p:sldId id="587" r:id="rId6"/>
    <p:sldId id="571" r:id="rId7"/>
    <p:sldId id="572" r:id="rId8"/>
    <p:sldId id="583" r:id="rId9"/>
    <p:sldId id="573" r:id="rId10"/>
    <p:sldId id="574" r:id="rId11"/>
    <p:sldId id="575" r:id="rId12"/>
    <p:sldId id="567" r:id="rId13"/>
    <p:sldId id="576" r:id="rId14"/>
    <p:sldId id="570" r:id="rId15"/>
    <p:sldId id="581" r:id="rId16"/>
    <p:sldId id="577" r:id="rId17"/>
    <p:sldId id="553" r:id="rId18"/>
    <p:sldId id="496" r:id="rId19"/>
    <p:sldId id="588" r:id="rId20"/>
    <p:sldId id="593" r:id="rId21"/>
    <p:sldId id="594" r:id="rId22"/>
    <p:sldId id="595" r:id="rId23"/>
    <p:sldId id="601" r:id="rId24"/>
    <p:sldId id="596" r:id="rId25"/>
    <p:sldId id="599" r:id="rId26"/>
    <p:sldId id="589" r:id="rId27"/>
    <p:sldId id="597" r:id="rId28"/>
    <p:sldId id="590" r:id="rId29"/>
    <p:sldId id="600" r:id="rId30"/>
    <p:sldId id="505" r:id="rId31"/>
    <p:sldId id="506" r:id="rId32"/>
    <p:sldId id="559" r:id="rId33"/>
    <p:sldId id="509" r:id="rId34"/>
    <p:sldId id="508" r:id="rId35"/>
    <p:sldId id="519" r:id="rId36"/>
    <p:sldId id="520" r:id="rId37"/>
    <p:sldId id="510" r:id="rId38"/>
    <p:sldId id="521" r:id="rId39"/>
    <p:sldId id="522" r:id="rId40"/>
    <p:sldId id="523" r:id="rId41"/>
    <p:sldId id="524" r:id="rId42"/>
    <p:sldId id="552" r:id="rId43"/>
    <p:sldId id="526" r:id="rId44"/>
    <p:sldId id="527" r:id="rId45"/>
    <p:sldId id="528" r:id="rId46"/>
    <p:sldId id="529" r:id="rId47"/>
    <p:sldId id="530" r:id="rId48"/>
    <p:sldId id="531" r:id="rId49"/>
    <p:sldId id="532" r:id="rId50"/>
    <p:sldId id="533" r:id="rId51"/>
    <p:sldId id="534" r:id="rId52"/>
    <p:sldId id="535" r:id="rId53"/>
    <p:sldId id="536" r:id="rId54"/>
    <p:sldId id="537" r:id="rId55"/>
    <p:sldId id="538" r:id="rId56"/>
    <p:sldId id="539" r:id="rId57"/>
    <p:sldId id="511" r:id="rId58"/>
    <p:sldId id="578" r:id="rId59"/>
    <p:sldId id="580" r:id="rId60"/>
    <p:sldId id="584" r:id="rId61"/>
    <p:sldId id="602" r:id="rId62"/>
  </p:sldIdLst>
  <p:sldSz cx="13442950" cy="7561263"/>
  <p:notesSz cx="6888163" cy="10020300"/>
  <p:custDataLst>
    <p:tags r:id="rId65"/>
  </p:custDataLst>
  <p:defaultTextStyle>
    <a:defPPr>
      <a:defRPr lang="zh-CN"/>
    </a:defPPr>
    <a:lvl1pPr algn="l" defTabSz="1042988" rtl="0" fontAlgn="base">
      <a:spcBef>
        <a:spcPct val="0"/>
      </a:spcBef>
      <a:spcAft>
        <a:spcPct val="0"/>
      </a:spcAft>
      <a:defRPr sz="2100" kern="1200">
        <a:solidFill>
          <a:schemeClr val="tx1"/>
        </a:solidFill>
        <a:latin typeface="Arial" charset="0"/>
        <a:ea typeface="宋体" charset="-122"/>
        <a:cs typeface="+mn-cs"/>
      </a:defRPr>
    </a:lvl1pPr>
    <a:lvl2pPr marL="520700" indent="-63500" algn="l" defTabSz="1042988" rtl="0" fontAlgn="base">
      <a:spcBef>
        <a:spcPct val="0"/>
      </a:spcBef>
      <a:spcAft>
        <a:spcPct val="0"/>
      </a:spcAft>
      <a:defRPr sz="2100" kern="1200">
        <a:solidFill>
          <a:schemeClr val="tx1"/>
        </a:solidFill>
        <a:latin typeface="Arial" charset="0"/>
        <a:ea typeface="宋体" charset="-122"/>
        <a:cs typeface="+mn-cs"/>
      </a:defRPr>
    </a:lvl2pPr>
    <a:lvl3pPr marL="1042988" indent="-128588" algn="l" defTabSz="1042988" rtl="0" fontAlgn="base">
      <a:spcBef>
        <a:spcPct val="0"/>
      </a:spcBef>
      <a:spcAft>
        <a:spcPct val="0"/>
      </a:spcAft>
      <a:defRPr sz="2100" kern="1200">
        <a:solidFill>
          <a:schemeClr val="tx1"/>
        </a:solidFill>
        <a:latin typeface="Arial" charset="0"/>
        <a:ea typeface="宋体" charset="-122"/>
        <a:cs typeface="+mn-cs"/>
      </a:defRPr>
    </a:lvl3pPr>
    <a:lvl4pPr marL="1563688" indent="-192088" algn="l" defTabSz="1042988" rtl="0" fontAlgn="base">
      <a:spcBef>
        <a:spcPct val="0"/>
      </a:spcBef>
      <a:spcAft>
        <a:spcPct val="0"/>
      </a:spcAft>
      <a:defRPr sz="2100" kern="1200">
        <a:solidFill>
          <a:schemeClr val="tx1"/>
        </a:solidFill>
        <a:latin typeface="Arial" charset="0"/>
        <a:ea typeface="宋体" charset="-122"/>
        <a:cs typeface="+mn-cs"/>
      </a:defRPr>
    </a:lvl4pPr>
    <a:lvl5pPr marL="2085975" indent="-257175" algn="l" defTabSz="1042988" rtl="0" fontAlgn="base">
      <a:spcBef>
        <a:spcPct val="0"/>
      </a:spcBef>
      <a:spcAft>
        <a:spcPct val="0"/>
      </a:spcAft>
      <a:defRPr sz="2100" kern="1200">
        <a:solidFill>
          <a:schemeClr val="tx1"/>
        </a:solidFill>
        <a:latin typeface="Arial" charset="0"/>
        <a:ea typeface="宋体" charset="-122"/>
        <a:cs typeface="+mn-cs"/>
      </a:defRPr>
    </a:lvl5pPr>
    <a:lvl6pPr marL="2286000" algn="l" defTabSz="914400" rtl="0" eaLnBrk="1" latinLnBrk="0" hangingPunct="1">
      <a:defRPr sz="2100" kern="1200">
        <a:solidFill>
          <a:schemeClr val="tx1"/>
        </a:solidFill>
        <a:latin typeface="Arial" charset="0"/>
        <a:ea typeface="宋体" charset="-122"/>
        <a:cs typeface="+mn-cs"/>
      </a:defRPr>
    </a:lvl6pPr>
    <a:lvl7pPr marL="2743200" algn="l" defTabSz="914400" rtl="0" eaLnBrk="1" latinLnBrk="0" hangingPunct="1">
      <a:defRPr sz="2100" kern="1200">
        <a:solidFill>
          <a:schemeClr val="tx1"/>
        </a:solidFill>
        <a:latin typeface="Arial" charset="0"/>
        <a:ea typeface="宋体" charset="-122"/>
        <a:cs typeface="+mn-cs"/>
      </a:defRPr>
    </a:lvl7pPr>
    <a:lvl8pPr marL="3200400" algn="l" defTabSz="914400" rtl="0" eaLnBrk="1" latinLnBrk="0" hangingPunct="1">
      <a:defRPr sz="2100" kern="1200">
        <a:solidFill>
          <a:schemeClr val="tx1"/>
        </a:solidFill>
        <a:latin typeface="Arial" charset="0"/>
        <a:ea typeface="宋体" charset="-122"/>
        <a:cs typeface="+mn-cs"/>
      </a:defRPr>
    </a:lvl8pPr>
    <a:lvl9pPr marL="3657600" algn="l" defTabSz="914400" rtl="0" eaLnBrk="1" latinLnBrk="0" hangingPunct="1">
      <a:defRPr sz="21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382" userDrawn="1">
          <p15:clr>
            <a:srgbClr val="A4A3A4"/>
          </p15:clr>
        </p15:guide>
        <p15:guide id="2" pos="4234" userDrawn="1">
          <p15:clr>
            <a:srgbClr val="A4A3A4"/>
          </p15:clr>
        </p15:guide>
      </p15:sldGuideLst>
    </p:ext>
    <p:ext uri="{2D200454-40CA-4A62-9FC3-DE9A4176ACB9}">
      <p15:notesGuideLst xmlns:p15="http://schemas.microsoft.com/office/powerpoint/2012/main">
        <p15:guide id="1" orient="horz" pos="3156">
          <p15:clr>
            <a:srgbClr val="A4A3A4"/>
          </p15:clr>
        </p15:guide>
        <p15:guide id="2" pos="21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E96717"/>
    <a:srgbClr val="0875F8"/>
    <a:srgbClr val="006600"/>
    <a:srgbClr val="FF9900"/>
    <a:srgbClr val="FF6600"/>
    <a:srgbClr val="339933"/>
    <a:srgbClr val="33CC33"/>
    <a:srgbClr val="63788F"/>
    <a:srgbClr val="5B6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88045" autoAdjust="0"/>
  </p:normalViewPr>
  <p:slideViewPr>
    <p:cSldViewPr>
      <p:cViewPr varScale="1">
        <p:scale>
          <a:sx n="91" d="100"/>
          <a:sy n="91" d="100"/>
        </p:scale>
        <p:origin x="1362" y="126"/>
      </p:cViewPr>
      <p:guideLst>
        <p:guide orient="horz" pos="2382"/>
        <p:guide pos="4234"/>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76" d="100"/>
          <a:sy n="76" d="100"/>
        </p:scale>
        <p:origin x="-3990" y="-96"/>
      </p:cViewPr>
      <p:guideLst>
        <p:guide orient="horz" pos="3156"/>
        <p:guide pos="21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9FD4C0-534B-4C18-BED4-166EC44A53B8}"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zh-CN" altLang="en-US"/>
        </a:p>
      </dgm:t>
    </dgm:pt>
    <dgm:pt modelId="{CC72435A-18CD-4AA8-BDB1-545F8A8FB9D4}">
      <dgm:prSet phldrT="[文本]"/>
      <dgm:spPr/>
      <dgm:t>
        <a:bodyPr/>
        <a:lstStyle/>
        <a:p>
          <a:r>
            <a:rPr lang="zh-CN" altLang="en-US" b="1" dirty="0">
              <a:latin typeface="微软雅黑" panose="020B0503020204020204" pitchFamily="34" charset="-122"/>
              <a:ea typeface="微软雅黑" panose="020B0503020204020204" pitchFamily="34" charset="-122"/>
            </a:rPr>
            <a:t>团队</a:t>
          </a:r>
        </a:p>
      </dgm:t>
    </dgm:pt>
    <dgm:pt modelId="{80DFCF36-A250-440A-9314-B35E1CDF9597}" type="parTrans" cxnId="{8C99764E-E82C-417E-92B3-A599FAF27BE9}">
      <dgm:prSet/>
      <dgm:spPr/>
      <dgm:t>
        <a:bodyPr/>
        <a:lstStyle/>
        <a:p>
          <a:endParaRPr lang="zh-CN" altLang="en-US"/>
        </a:p>
      </dgm:t>
    </dgm:pt>
    <dgm:pt modelId="{B802072A-DAA9-4323-894A-A0648A009BF3}" type="sibTrans" cxnId="{8C99764E-E82C-417E-92B3-A599FAF27BE9}">
      <dgm:prSet/>
      <dgm:spPr/>
      <dgm:t>
        <a:bodyPr/>
        <a:lstStyle/>
        <a:p>
          <a:endParaRPr lang="zh-CN" altLang="en-US"/>
        </a:p>
      </dgm:t>
    </dgm:pt>
    <dgm:pt modelId="{4A77882A-6370-4A12-8C3C-5C0DF22CCF3A}">
      <dgm:prSet phldrT="[文本]"/>
      <dgm:spPr/>
      <dgm:t>
        <a:bodyPr/>
        <a:lstStyle/>
        <a:p>
          <a:r>
            <a:rPr lang="zh-CN" altLang="en-US" b="1" dirty="0">
              <a:latin typeface="微软雅黑" panose="020B0503020204020204" pitchFamily="34" charset="-122"/>
              <a:ea typeface="微软雅黑" panose="020B0503020204020204" pitchFamily="34" charset="-122"/>
            </a:rPr>
            <a:t>胆识</a:t>
          </a:r>
        </a:p>
      </dgm:t>
    </dgm:pt>
    <dgm:pt modelId="{682BECB9-B479-474E-8471-98AB7A391A8F}" type="parTrans" cxnId="{5AFCBDA3-685B-483F-AB8E-7D6D051592C7}">
      <dgm:prSet/>
      <dgm:spPr/>
      <dgm:t>
        <a:bodyPr/>
        <a:lstStyle/>
        <a:p>
          <a:endParaRPr lang="zh-CN" altLang="en-US"/>
        </a:p>
      </dgm:t>
    </dgm:pt>
    <dgm:pt modelId="{ECF9FCFA-4BB2-407B-AC93-ADBE874EDD32}" type="sibTrans" cxnId="{5AFCBDA3-685B-483F-AB8E-7D6D051592C7}">
      <dgm:prSet/>
      <dgm:spPr/>
      <dgm:t>
        <a:bodyPr/>
        <a:lstStyle/>
        <a:p>
          <a:endParaRPr lang="zh-CN" altLang="en-US"/>
        </a:p>
      </dgm:t>
    </dgm:pt>
    <dgm:pt modelId="{19B635FC-F12F-4E0C-8071-541DDCBFD99F}">
      <dgm:prSet phldrT="[文本]"/>
      <dgm:spPr/>
      <dgm:t>
        <a:bodyPr/>
        <a:lstStyle/>
        <a:p>
          <a:r>
            <a:rPr lang="zh-CN" altLang="en-US" b="1" dirty="0">
              <a:latin typeface="微软雅黑" panose="020B0503020204020204" pitchFamily="34" charset="-122"/>
              <a:ea typeface="微软雅黑" panose="020B0503020204020204" pitchFamily="34" charset="-122"/>
            </a:rPr>
            <a:t>策略</a:t>
          </a:r>
        </a:p>
      </dgm:t>
    </dgm:pt>
    <dgm:pt modelId="{FBD708E3-336C-4025-9E56-19204268D0DD}" type="parTrans" cxnId="{7B9A76D1-AA9A-4C37-9F02-2B2FDF94FEC5}">
      <dgm:prSet/>
      <dgm:spPr/>
      <dgm:t>
        <a:bodyPr/>
        <a:lstStyle/>
        <a:p>
          <a:endParaRPr lang="zh-CN" altLang="en-US"/>
        </a:p>
      </dgm:t>
    </dgm:pt>
    <dgm:pt modelId="{5E9A7CBA-DCA9-4EA3-B169-DCED70281131}" type="sibTrans" cxnId="{7B9A76D1-AA9A-4C37-9F02-2B2FDF94FEC5}">
      <dgm:prSet/>
      <dgm:spPr/>
      <dgm:t>
        <a:bodyPr/>
        <a:lstStyle/>
        <a:p>
          <a:endParaRPr lang="zh-CN" altLang="en-US"/>
        </a:p>
      </dgm:t>
    </dgm:pt>
    <dgm:pt modelId="{5EA57B98-3D15-4C14-9F46-591F6129EC73}">
      <dgm:prSet phldrT="[文本]"/>
      <dgm:spPr/>
      <dgm:t>
        <a:bodyPr/>
        <a:lstStyle/>
        <a:p>
          <a:r>
            <a:rPr lang="zh-CN" altLang="en-US" b="1" dirty="0">
              <a:latin typeface="微软雅黑" panose="020B0503020204020204" pitchFamily="34" charset="-122"/>
              <a:ea typeface="微软雅黑" panose="020B0503020204020204" pitchFamily="34" charset="-122"/>
            </a:rPr>
            <a:t>线路</a:t>
          </a:r>
        </a:p>
      </dgm:t>
    </dgm:pt>
    <dgm:pt modelId="{A89D8805-1906-4074-96EC-27D3CF491AA7}" type="parTrans" cxnId="{8342751A-F02F-4937-9F85-A4CFC787803E}">
      <dgm:prSet/>
      <dgm:spPr/>
      <dgm:t>
        <a:bodyPr/>
        <a:lstStyle/>
        <a:p>
          <a:endParaRPr lang="zh-CN" altLang="en-US"/>
        </a:p>
      </dgm:t>
    </dgm:pt>
    <dgm:pt modelId="{E5A323C0-312B-495A-9ED1-26996C27B4E7}" type="sibTrans" cxnId="{8342751A-F02F-4937-9F85-A4CFC787803E}">
      <dgm:prSet/>
      <dgm:spPr/>
      <dgm:t>
        <a:bodyPr/>
        <a:lstStyle/>
        <a:p>
          <a:endParaRPr lang="zh-CN" altLang="en-US"/>
        </a:p>
      </dgm:t>
    </dgm:pt>
    <dgm:pt modelId="{3CD4614D-84A0-492F-B9CF-23DE2313F660}">
      <dgm:prSet phldrT="[文本]"/>
      <dgm:spPr/>
      <dgm:t>
        <a:bodyPr/>
        <a:lstStyle/>
        <a:p>
          <a:r>
            <a:rPr lang="zh-CN" altLang="en-US" b="1" dirty="0">
              <a:latin typeface="微软雅黑" panose="020B0503020204020204" pitchFamily="34" charset="-122"/>
              <a:ea typeface="微软雅黑" panose="020B0503020204020204" pitchFamily="34" charset="-122"/>
            </a:rPr>
            <a:t>行动</a:t>
          </a:r>
        </a:p>
      </dgm:t>
    </dgm:pt>
    <dgm:pt modelId="{5B4BA37D-5981-43FF-B3AF-5296947B3788}" type="parTrans" cxnId="{700B96B6-AD16-48CB-A601-C1EC1B847354}">
      <dgm:prSet/>
      <dgm:spPr/>
      <dgm:t>
        <a:bodyPr/>
        <a:lstStyle/>
        <a:p>
          <a:endParaRPr lang="zh-CN" altLang="en-US"/>
        </a:p>
      </dgm:t>
    </dgm:pt>
    <dgm:pt modelId="{D6117A9A-015B-4B3E-829E-37837556A8B5}" type="sibTrans" cxnId="{700B96B6-AD16-48CB-A601-C1EC1B847354}">
      <dgm:prSet/>
      <dgm:spPr/>
      <dgm:t>
        <a:bodyPr/>
        <a:lstStyle/>
        <a:p>
          <a:endParaRPr lang="zh-CN" altLang="en-US"/>
        </a:p>
      </dgm:t>
    </dgm:pt>
    <dgm:pt modelId="{9956B9BF-6A55-4BBA-96B8-CE5D7F9B0AF7}">
      <dgm:prSet phldrT="[文本]"/>
      <dgm:spPr/>
      <dgm:t>
        <a:bodyPr/>
        <a:lstStyle/>
        <a:p>
          <a:r>
            <a:rPr lang="zh-CN" altLang="en-US" b="1" dirty="0">
              <a:latin typeface="微软雅黑" panose="020B0503020204020204" pitchFamily="34" charset="-122"/>
              <a:ea typeface="微软雅黑" panose="020B0503020204020204" pitchFamily="34" charset="-122"/>
            </a:rPr>
            <a:t>统筹</a:t>
          </a:r>
        </a:p>
      </dgm:t>
    </dgm:pt>
    <dgm:pt modelId="{B2C151F7-ABFF-4442-A42E-5C588B62E08F}" type="parTrans" cxnId="{63BD5DC8-2C58-4E20-B297-763A78FBE46E}">
      <dgm:prSet/>
      <dgm:spPr/>
      <dgm:t>
        <a:bodyPr/>
        <a:lstStyle/>
        <a:p>
          <a:endParaRPr lang="zh-CN" altLang="en-US"/>
        </a:p>
      </dgm:t>
    </dgm:pt>
    <dgm:pt modelId="{83D55952-1C26-47E0-AB2E-EDF0AEF52370}" type="sibTrans" cxnId="{63BD5DC8-2C58-4E20-B297-763A78FBE46E}">
      <dgm:prSet/>
      <dgm:spPr/>
      <dgm:t>
        <a:bodyPr/>
        <a:lstStyle/>
        <a:p>
          <a:endParaRPr lang="zh-CN" altLang="en-US"/>
        </a:p>
      </dgm:t>
    </dgm:pt>
    <dgm:pt modelId="{F0CDA16C-253A-4D59-B955-3400E1BE9D3B}" type="pres">
      <dgm:prSet presAssocID="{8F9FD4C0-534B-4C18-BED4-166EC44A53B8}" presName="Name0" presStyleCnt="0">
        <dgm:presLayoutVars>
          <dgm:chMax val="1"/>
          <dgm:dir/>
          <dgm:animLvl val="ctr"/>
          <dgm:resizeHandles val="exact"/>
        </dgm:presLayoutVars>
      </dgm:prSet>
      <dgm:spPr/>
    </dgm:pt>
    <dgm:pt modelId="{DA1C5759-1B77-4F1D-B5B1-6901B0C4A1CE}" type="pres">
      <dgm:prSet presAssocID="{CC72435A-18CD-4AA8-BDB1-545F8A8FB9D4}" presName="centerShape" presStyleLbl="node0" presStyleIdx="0" presStyleCnt="1"/>
      <dgm:spPr/>
    </dgm:pt>
    <dgm:pt modelId="{2D52B588-DD75-492D-91AD-FCC452A6F18C}" type="pres">
      <dgm:prSet presAssocID="{4A77882A-6370-4A12-8C3C-5C0DF22CCF3A}" presName="node" presStyleLbl="node1" presStyleIdx="0" presStyleCnt="5">
        <dgm:presLayoutVars>
          <dgm:bulletEnabled val="1"/>
        </dgm:presLayoutVars>
      </dgm:prSet>
      <dgm:spPr/>
    </dgm:pt>
    <dgm:pt modelId="{79AFF93D-C442-4758-BD29-1F202799656E}" type="pres">
      <dgm:prSet presAssocID="{4A77882A-6370-4A12-8C3C-5C0DF22CCF3A}" presName="dummy" presStyleCnt="0"/>
      <dgm:spPr/>
    </dgm:pt>
    <dgm:pt modelId="{42B0C1A0-EB78-46AA-A988-AEEE5DEB6259}" type="pres">
      <dgm:prSet presAssocID="{ECF9FCFA-4BB2-407B-AC93-ADBE874EDD32}" presName="sibTrans" presStyleLbl="sibTrans2D1" presStyleIdx="0" presStyleCnt="5"/>
      <dgm:spPr/>
    </dgm:pt>
    <dgm:pt modelId="{A2834766-EE98-4A76-92CF-8B268E514641}" type="pres">
      <dgm:prSet presAssocID="{19B635FC-F12F-4E0C-8071-541DDCBFD99F}" presName="node" presStyleLbl="node1" presStyleIdx="1" presStyleCnt="5">
        <dgm:presLayoutVars>
          <dgm:bulletEnabled val="1"/>
        </dgm:presLayoutVars>
      </dgm:prSet>
      <dgm:spPr/>
    </dgm:pt>
    <dgm:pt modelId="{5AFC2FC1-F2C8-484B-9B04-C4A832FA4BB1}" type="pres">
      <dgm:prSet presAssocID="{19B635FC-F12F-4E0C-8071-541DDCBFD99F}" presName="dummy" presStyleCnt="0"/>
      <dgm:spPr/>
    </dgm:pt>
    <dgm:pt modelId="{17653115-8403-4CCF-9F36-4AFB090D9C33}" type="pres">
      <dgm:prSet presAssocID="{5E9A7CBA-DCA9-4EA3-B169-DCED70281131}" presName="sibTrans" presStyleLbl="sibTrans2D1" presStyleIdx="1" presStyleCnt="5"/>
      <dgm:spPr/>
    </dgm:pt>
    <dgm:pt modelId="{60C93C65-B790-4CB4-A6A7-7CF5CE2C1644}" type="pres">
      <dgm:prSet presAssocID="{5EA57B98-3D15-4C14-9F46-591F6129EC73}" presName="node" presStyleLbl="node1" presStyleIdx="2" presStyleCnt="5">
        <dgm:presLayoutVars>
          <dgm:bulletEnabled val="1"/>
        </dgm:presLayoutVars>
      </dgm:prSet>
      <dgm:spPr/>
    </dgm:pt>
    <dgm:pt modelId="{0FA04247-0FF6-4D7F-B4AE-8DB8A0D2CFE1}" type="pres">
      <dgm:prSet presAssocID="{5EA57B98-3D15-4C14-9F46-591F6129EC73}" presName="dummy" presStyleCnt="0"/>
      <dgm:spPr/>
    </dgm:pt>
    <dgm:pt modelId="{C33EAA90-2799-4FBF-8706-E952FFCE4ECD}" type="pres">
      <dgm:prSet presAssocID="{E5A323C0-312B-495A-9ED1-26996C27B4E7}" presName="sibTrans" presStyleLbl="sibTrans2D1" presStyleIdx="2" presStyleCnt="5"/>
      <dgm:spPr/>
    </dgm:pt>
    <dgm:pt modelId="{41CBA87C-1651-4ADA-B49E-A335812D00B4}" type="pres">
      <dgm:prSet presAssocID="{3CD4614D-84A0-492F-B9CF-23DE2313F660}" presName="node" presStyleLbl="node1" presStyleIdx="3" presStyleCnt="5">
        <dgm:presLayoutVars>
          <dgm:bulletEnabled val="1"/>
        </dgm:presLayoutVars>
      </dgm:prSet>
      <dgm:spPr/>
    </dgm:pt>
    <dgm:pt modelId="{ADF23486-3AF8-4A36-B2E6-7311014F9017}" type="pres">
      <dgm:prSet presAssocID="{3CD4614D-84A0-492F-B9CF-23DE2313F660}" presName="dummy" presStyleCnt="0"/>
      <dgm:spPr/>
    </dgm:pt>
    <dgm:pt modelId="{A4766A9E-516D-4FC9-A1CB-573FD4E744E9}" type="pres">
      <dgm:prSet presAssocID="{D6117A9A-015B-4B3E-829E-37837556A8B5}" presName="sibTrans" presStyleLbl="sibTrans2D1" presStyleIdx="3" presStyleCnt="5"/>
      <dgm:spPr/>
    </dgm:pt>
    <dgm:pt modelId="{7CF78529-07E6-4C3A-89DE-A08F204BB912}" type="pres">
      <dgm:prSet presAssocID="{9956B9BF-6A55-4BBA-96B8-CE5D7F9B0AF7}" presName="node" presStyleLbl="node1" presStyleIdx="4" presStyleCnt="5">
        <dgm:presLayoutVars>
          <dgm:bulletEnabled val="1"/>
        </dgm:presLayoutVars>
      </dgm:prSet>
      <dgm:spPr/>
    </dgm:pt>
    <dgm:pt modelId="{0F9581CF-B9D3-465A-A965-C3BA97505423}" type="pres">
      <dgm:prSet presAssocID="{9956B9BF-6A55-4BBA-96B8-CE5D7F9B0AF7}" presName="dummy" presStyleCnt="0"/>
      <dgm:spPr/>
    </dgm:pt>
    <dgm:pt modelId="{81B6A19A-1CCC-4563-B85C-A3F223305246}" type="pres">
      <dgm:prSet presAssocID="{83D55952-1C26-47E0-AB2E-EDF0AEF52370}" presName="sibTrans" presStyleLbl="sibTrans2D1" presStyleIdx="4" presStyleCnt="5"/>
      <dgm:spPr/>
    </dgm:pt>
  </dgm:ptLst>
  <dgm:cxnLst>
    <dgm:cxn modelId="{4E6C6711-16D1-4D2B-A383-7B4282DAFA16}" type="presOf" srcId="{CC72435A-18CD-4AA8-BDB1-545F8A8FB9D4}" destId="{DA1C5759-1B77-4F1D-B5B1-6901B0C4A1CE}" srcOrd="0" destOrd="0" presId="urn:microsoft.com/office/officeart/2005/8/layout/radial6"/>
    <dgm:cxn modelId="{8342751A-F02F-4937-9F85-A4CFC787803E}" srcId="{CC72435A-18CD-4AA8-BDB1-545F8A8FB9D4}" destId="{5EA57B98-3D15-4C14-9F46-591F6129EC73}" srcOrd="2" destOrd="0" parTransId="{A89D8805-1906-4074-96EC-27D3CF491AA7}" sibTransId="{E5A323C0-312B-495A-9ED1-26996C27B4E7}"/>
    <dgm:cxn modelId="{8C99764E-E82C-417E-92B3-A599FAF27BE9}" srcId="{8F9FD4C0-534B-4C18-BED4-166EC44A53B8}" destId="{CC72435A-18CD-4AA8-BDB1-545F8A8FB9D4}" srcOrd="0" destOrd="0" parTransId="{80DFCF36-A250-440A-9314-B35E1CDF9597}" sibTransId="{B802072A-DAA9-4323-894A-A0648A009BF3}"/>
    <dgm:cxn modelId="{0E9E3E92-DE71-493F-9C75-97A79766FB24}" type="presOf" srcId="{ECF9FCFA-4BB2-407B-AC93-ADBE874EDD32}" destId="{42B0C1A0-EB78-46AA-A988-AEEE5DEB6259}" srcOrd="0" destOrd="0" presId="urn:microsoft.com/office/officeart/2005/8/layout/radial6"/>
    <dgm:cxn modelId="{1A5DFA94-85AE-4AFE-9AE4-029093DF863E}" type="presOf" srcId="{E5A323C0-312B-495A-9ED1-26996C27B4E7}" destId="{C33EAA90-2799-4FBF-8706-E952FFCE4ECD}" srcOrd="0" destOrd="0" presId="urn:microsoft.com/office/officeart/2005/8/layout/radial6"/>
    <dgm:cxn modelId="{5AFCBDA3-685B-483F-AB8E-7D6D051592C7}" srcId="{CC72435A-18CD-4AA8-BDB1-545F8A8FB9D4}" destId="{4A77882A-6370-4A12-8C3C-5C0DF22CCF3A}" srcOrd="0" destOrd="0" parTransId="{682BECB9-B479-474E-8471-98AB7A391A8F}" sibTransId="{ECF9FCFA-4BB2-407B-AC93-ADBE874EDD32}"/>
    <dgm:cxn modelId="{717701AD-280C-41BB-A4D1-E5FB0A9815B3}" type="presOf" srcId="{8F9FD4C0-534B-4C18-BED4-166EC44A53B8}" destId="{F0CDA16C-253A-4D59-B955-3400E1BE9D3B}" srcOrd="0" destOrd="0" presId="urn:microsoft.com/office/officeart/2005/8/layout/radial6"/>
    <dgm:cxn modelId="{BAD735B6-D42E-4B0A-AAEE-2F5A70338851}" type="presOf" srcId="{19B635FC-F12F-4E0C-8071-541DDCBFD99F}" destId="{A2834766-EE98-4A76-92CF-8B268E514641}" srcOrd="0" destOrd="0" presId="urn:microsoft.com/office/officeart/2005/8/layout/radial6"/>
    <dgm:cxn modelId="{700B96B6-AD16-48CB-A601-C1EC1B847354}" srcId="{CC72435A-18CD-4AA8-BDB1-545F8A8FB9D4}" destId="{3CD4614D-84A0-492F-B9CF-23DE2313F660}" srcOrd="3" destOrd="0" parTransId="{5B4BA37D-5981-43FF-B3AF-5296947B3788}" sibTransId="{D6117A9A-015B-4B3E-829E-37837556A8B5}"/>
    <dgm:cxn modelId="{D78075C4-DBBC-4E99-9B97-A5040449E820}" type="presOf" srcId="{D6117A9A-015B-4B3E-829E-37837556A8B5}" destId="{A4766A9E-516D-4FC9-A1CB-573FD4E744E9}" srcOrd="0" destOrd="0" presId="urn:microsoft.com/office/officeart/2005/8/layout/radial6"/>
    <dgm:cxn modelId="{63BD5DC8-2C58-4E20-B297-763A78FBE46E}" srcId="{CC72435A-18CD-4AA8-BDB1-545F8A8FB9D4}" destId="{9956B9BF-6A55-4BBA-96B8-CE5D7F9B0AF7}" srcOrd="4" destOrd="0" parTransId="{B2C151F7-ABFF-4442-A42E-5C588B62E08F}" sibTransId="{83D55952-1C26-47E0-AB2E-EDF0AEF52370}"/>
    <dgm:cxn modelId="{EAA197CA-6D9E-4EA8-9EAA-D9BD09791114}" type="presOf" srcId="{9956B9BF-6A55-4BBA-96B8-CE5D7F9B0AF7}" destId="{7CF78529-07E6-4C3A-89DE-A08F204BB912}" srcOrd="0" destOrd="0" presId="urn:microsoft.com/office/officeart/2005/8/layout/radial6"/>
    <dgm:cxn modelId="{98CF84CD-6286-4F65-BB8C-732F1D95F493}" type="presOf" srcId="{5E9A7CBA-DCA9-4EA3-B169-DCED70281131}" destId="{17653115-8403-4CCF-9F36-4AFB090D9C33}" srcOrd="0" destOrd="0" presId="urn:microsoft.com/office/officeart/2005/8/layout/radial6"/>
    <dgm:cxn modelId="{7B9A76D1-AA9A-4C37-9F02-2B2FDF94FEC5}" srcId="{CC72435A-18CD-4AA8-BDB1-545F8A8FB9D4}" destId="{19B635FC-F12F-4E0C-8071-541DDCBFD99F}" srcOrd="1" destOrd="0" parTransId="{FBD708E3-336C-4025-9E56-19204268D0DD}" sibTransId="{5E9A7CBA-DCA9-4EA3-B169-DCED70281131}"/>
    <dgm:cxn modelId="{C43BF5D5-6029-4F68-BEBC-F2518DAF85B4}" type="presOf" srcId="{83D55952-1C26-47E0-AB2E-EDF0AEF52370}" destId="{81B6A19A-1CCC-4563-B85C-A3F223305246}" srcOrd="0" destOrd="0" presId="urn:microsoft.com/office/officeart/2005/8/layout/radial6"/>
    <dgm:cxn modelId="{AFF5ECDF-D8D3-4523-A2BC-95BF2B438AA8}" type="presOf" srcId="{3CD4614D-84A0-492F-B9CF-23DE2313F660}" destId="{41CBA87C-1651-4ADA-B49E-A335812D00B4}" srcOrd="0" destOrd="0" presId="urn:microsoft.com/office/officeart/2005/8/layout/radial6"/>
    <dgm:cxn modelId="{E1B642E5-06C7-4B9F-9E07-A7FD33FE932F}" type="presOf" srcId="{4A77882A-6370-4A12-8C3C-5C0DF22CCF3A}" destId="{2D52B588-DD75-492D-91AD-FCC452A6F18C}" srcOrd="0" destOrd="0" presId="urn:microsoft.com/office/officeart/2005/8/layout/radial6"/>
    <dgm:cxn modelId="{877CE7FD-4C23-4DCC-9A3D-F3ADF0EA56A9}" type="presOf" srcId="{5EA57B98-3D15-4C14-9F46-591F6129EC73}" destId="{60C93C65-B790-4CB4-A6A7-7CF5CE2C1644}" srcOrd="0" destOrd="0" presId="urn:microsoft.com/office/officeart/2005/8/layout/radial6"/>
    <dgm:cxn modelId="{5C3DF821-FA8F-4E92-954B-4005B54DB9D3}" type="presParOf" srcId="{F0CDA16C-253A-4D59-B955-3400E1BE9D3B}" destId="{DA1C5759-1B77-4F1D-B5B1-6901B0C4A1CE}" srcOrd="0" destOrd="0" presId="urn:microsoft.com/office/officeart/2005/8/layout/radial6"/>
    <dgm:cxn modelId="{E0C693CF-2637-481F-B4A5-530E7775F8E5}" type="presParOf" srcId="{F0CDA16C-253A-4D59-B955-3400E1BE9D3B}" destId="{2D52B588-DD75-492D-91AD-FCC452A6F18C}" srcOrd="1" destOrd="0" presId="urn:microsoft.com/office/officeart/2005/8/layout/radial6"/>
    <dgm:cxn modelId="{5C0A9E7D-C87E-412A-A1FD-95DF68ABA62A}" type="presParOf" srcId="{F0CDA16C-253A-4D59-B955-3400E1BE9D3B}" destId="{79AFF93D-C442-4758-BD29-1F202799656E}" srcOrd="2" destOrd="0" presId="urn:microsoft.com/office/officeart/2005/8/layout/radial6"/>
    <dgm:cxn modelId="{495EB48A-FAEC-4A20-AC6D-FF8901DFFC79}" type="presParOf" srcId="{F0CDA16C-253A-4D59-B955-3400E1BE9D3B}" destId="{42B0C1A0-EB78-46AA-A988-AEEE5DEB6259}" srcOrd="3" destOrd="0" presId="urn:microsoft.com/office/officeart/2005/8/layout/radial6"/>
    <dgm:cxn modelId="{7B617909-9034-4094-9ADB-E5883EC730CE}" type="presParOf" srcId="{F0CDA16C-253A-4D59-B955-3400E1BE9D3B}" destId="{A2834766-EE98-4A76-92CF-8B268E514641}" srcOrd="4" destOrd="0" presId="urn:microsoft.com/office/officeart/2005/8/layout/radial6"/>
    <dgm:cxn modelId="{BAD8678E-14B2-45BB-BBD6-994D04B42320}" type="presParOf" srcId="{F0CDA16C-253A-4D59-B955-3400E1BE9D3B}" destId="{5AFC2FC1-F2C8-484B-9B04-C4A832FA4BB1}" srcOrd="5" destOrd="0" presId="urn:microsoft.com/office/officeart/2005/8/layout/radial6"/>
    <dgm:cxn modelId="{DCAE65FE-28A2-434A-9FFA-8FB4078DBF9D}" type="presParOf" srcId="{F0CDA16C-253A-4D59-B955-3400E1BE9D3B}" destId="{17653115-8403-4CCF-9F36-4AFB090D9C33}" srcOrd="6" destOrd="0" presId="urn:microsoft.com/office/officeart/2005/8/layout/radial6"/>
    <dgm:cxn modelId="{E7515623-C628-4D4C-A21C-A33851DEB6C9}" type="presParOf" srcId="{F0CDA16C-253A-4D59-B955-3400E1BE9D3B}" destId="{60C93C65-B790-4CB4-A6A7-7CF5CE2C1644}" srcOrd="7" destOrd="0" presId="urn:microsoft.com/office/officeart/2005/8/layout/radial6"/>
    <dgm:cxn modelId="{3E4F5557-1154-4015-BFD1-EA815E009577}" type="presParOf" srcId="{F0CDA16C-253A-4D59-B955-3400E1BE9D3B}" destId="{0FA04247-0FF6-4D7F-B4AE-8DB8A0D2CFE1}" srcOrd="8" destOrd="0" presId="urn:microsoft.com/office/officeart/2005/8/layout/radial6"/>
    <dgm:cxn modelId="{485446E0-FE65-4628-8CCB-B468EF2DB054}" type="presParOf" srcId="{F0CDA16C-253A-4D59-B955-3400E1BE9D3B}" destId="{C33EAA90-2799-4FBF-8706-E952FFCE4ECD}" srcOrd="9" destOrd="0" presId="urn:microsoft.com/office/officeart/2005/8/layout/radial6"/>
    <dgm:cxn modelId="{C52CF9C2-43A3-427C-9AAD-94BFD2CDE6B0}" type="presParOf" srcId="{F0CDA16C-253A-4D59-B955-3400E1BE9D3B}" destId="{41CBA87C-1651-4ADA-B49E-A335812D00B4}" srcOrd="10" destOrd="0" presId="urn:microsoft.com/office/officeart/2005/8/layout/radial6"/>
    <dgm:cxn modelId="{0F29DF25-64CD-499B-BB72-F6CC9CCE48E7}" type="presParOf" srcId="{F0CDA16C-253A-4D59-B955-3400E1BE9D3B}" destId="{ADF23486-3AF8-4A36-B2E6-7311014F9017}" srcOrd="11" destOrd="0" presId="urn:microsoft.com/office/officeart/2005/8/layout/radial6"/>
    <dgm:cxn modelId="{F63E2101-6B9F-4B71-90D1-7AA0D3E0B2D9}" type="presParOf" srcId="{F0CDA16C-253A-4D59-B955-3400E1BE9D3B}" destId="{A4766A9E-516D-4FC9-A1CB-573FD4E744E9}" srcOrd="12" destOrd="0" presId="urn:microsoft.com/office/officeart/2005/8/layout/radial6"/>
    <dgm:cxn modelId="{96743A6C-03A6-45A2-8F77-18D943C2CB5B}" type="presParOf" srcId="{F0CDA16C-253A-4D59-B955-3400E1BE9D3B}" destId="{7CF78529-07E6-4C3A-89DE-A08F204BB912}" srcOrd="13" destOrd="0" presId="urn:microsoft.com/office/officeart/2005/8/layout/radial6"/>
    <dgm:cxn modelId="{6B0FF64B-2095-4E5A-83EA-552AB8C41953}" type="presParOf" srcId="{F0CDA16C-253A-4D59-B955-3400E1BE9D3B}" destId="{0F9581CF-B9D3-465A-A965-C3BA97505423}" srcOrd="14" destOrd="0" presId="urn:microsoft.com/office/officeart/2005/8/layout/radial6"/>
    <dgm:cxn modelId="{64B7FE5F-9B6E-4D64-8119-EA37C80564C1}" type="presParOf" srcId="{F0CDA16C-253A-4D59-B955-3400E1BE9D3B}" destId="{81B6A19A-1CCC-4563-B85C-A3F223305246}"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FD05-859B-473E-A557-9BDA684A15AD}"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zh-CN" altLang="en-US"/>
        </a:p>
      </dgm:t>
    </dgm:pt>
    <dgm:pt modelId="{182DB91A-E9B3-4020-AB2D-C0303A83DA7A}">
      <dgm:prSet phldrT="[文本]" custT="1"/>
      <dgm:spPr/>
      <dgm:t>
        <a:bodyPr/>
        <a:lstStyle/>
        <a:p>
          <a:r>
            <a:rPr lang="zh-CN" altLang="en-US" sz="2800" b="1" dirty="0">
              <a:latin typeface="微软雅黑" panose="020B0503020204020204" pitchFamily="34" charset="-122"/>
              <a:ea typeface="微软雅黑" panose="020B0503020204020204" pitchFamily="34" charset="-122"/>
            </a:rPr>
            <a:t>掘金目标</a:t>
          </a:r>
        </a:p>
      </dgm:t>
    </dgm:pt>
    <dgm:pt modelId="{423F9226-0D99-4D08-B114-D95D4701F860}" type="parTrans" cxnId="{B7BE99AD-73C1-44D6-ABB8-F10AE66CE311}">
      <dgm:prSet/>
      <dgm:spPr/>
      <dgm:t>
        <a:bodyPr/>
        <a:lstStyle/>
        <a:p>
          <a:endParaRPr lang="zh-CN" altLang="en-US"/>
        </a:p>
      </dgm:t>
    </dgm:pt>
    <dgm:pt modelId="{E782D7D7-4F9B-4C9B-A1FB-D8BAA7F7F6CB}" type="sibTrans" cxnId="{B7BE99AD-73C1-44D6-ABB8-F10AE66CE311}">
      <dgm:prSet/>
      <dgm:spPr/>
      <dgm:t>
        <a:bodyPr/>
        <a:lstStyle/>
        <a:p>
          <a:endParaRPr lang="zh-CN" altLang="en-US"/>
        </a:p>
      </dgm:t>
    </dgm:pt>
    <dgm:pt modelId="{DF01B163-9DFD-4AE7-95F2-ECEBB491CED0}">
      <dgm:prSet phldrT="[文本]" custT="1"/>
      <dgm:spPr/>
      <dgm:t>
        <a:bodyPr/>
        <a:lstStyle/>
        <a:p>
          <a:r>
            <a:rPr lang="zh-CN" altLang="en-US" sz="2800" b="1" dirty="0">
              <a:latin typeface="微软雅黑" panose="020B0503020204020204" pitchFamily="34" charset="-122"/>
              <a:ea typeface="微软雅黑" panose="020B0503020204020204" pitchFamily="34" charset="-122"/>
            </a:rPr>
            <a:t>角色责任</a:t>
          </a:r>
        </a:p>
      </dgm:t>
    </dgm:pt>
    <dgm:pt modelId="{74DDDCDB-372D-4572-8BC4-2662AA188F56}" type="parTrans" cxnId="{BC43A8A5-84F5-4B8A-AD4C-249EBD1A23C5}">
      <dgm:prSet/>
      <dgm:spPr/>
      <dgm:t>
        <a:bodyPr/>
        <a:lstStyle/>
        <a:p>
          <a:endParaRPr lang="zh-CN" altLang="en-US"/>
        </a:p>
      </dgm:t>
    </dgm:pt>
    <dgm:pt modelId="{A3A4019A-10D2-45E2-A64A-4573F0E76A2B}" type="sibTrans" cxnId="{BC43A8A5-84F5-4B8A-AD4C-249EBD1A23C5}">
      <dgm:prSet/>
      <dgm:spPr/>
      <dgm:t>
        <a:bodyPr/>
        <a:lstStyle/>
        <a:p>
          <a:endParaRPr lang="zh-CN" altLang="en-US"/>
        </a:p>
      </dgm:t>
    </dgm:pt>
    <dgm:pt modelId="{05F5A8ED-4FD7-42B3-BE20-FE6DCFE38916}">
      <dgm:prSet phldrT="[文本]" custT="1"/>
      <dgm:spPr/>
      <dgm:t>
        <a:bodyPr/>
        <a:lstStyle/>
        <a:p>
          <a:r>
            <a:rPr lang="zh-CN" altLang="en-US" sz="2800" b="1" dirty="0">
              <a:latin typeface="微软雅黑" panose="020B0503020204020204" pitchFamily="34" charset="-122"/>
              <a:ea typeface="微软雅黑" panose="020B0503020204020204" pitchFamily="34" charset="-122"/>
            </a:rPr>
            <a:t>过程秩序</a:t>
          </a:r>
        </a:p>
      </dgm:t>
    </dgm:pt>
    <dgm:pt modelId="{0F4356CB-61FF-436C-BBCF-395B8EDB2467}" type="parTrans" cxnId="{6CB9C183-2A8D-4ACD-9C03-99DF9AEDC827}">
      <dgm:prSet/>
      <dgm:spPr/>
      <dgm:t>
        <a:bodyPr/>
        <a:lstStyle/>
        <a:p>
          <a:endParaRPr lang="zh-CN" altLang="en-US"/>
        </a:p>
      </dgm:t>
    </dgm:pt>
    <dgm:pt modelId="{7592E687-7907-45FE-9D72-2810CEDF6D90}" type="sibTrans" cxnId="{6CB9C183-2A8D-4ACD-9C03-99DF9AEDC827}">
      <dgm:prSet/>
      <dgm:spPr/>
      <dgm:t>
        <a:bodyPr/>
        <a:lstStyle/>
        <a:p>
          <a:endParaRPr lang="zh-CN" altLang="en-US"/>
        </a:p>
      </dgm:t>
    </dgm:pt>
    <dgm:pt modelId="{AE0D0438-97E9-4859-B99E-C42D2FCE7168}">
      <dgm:prSet phldrT="[文本]" custT="1"/>
      <dgm:spPr/>
      <dgm:t>
        <a:bodyPr/>
        <a:lstStyle/>
        <a:p>
          <a:r>
            <a:rPr lang="zh-CN" altLang="en-US" sz="2800" b="1" dirty="0">
              <a:latin typeface="微软雅黑" panose="020B0503020204020204" pitchFamily="34" charset="-122"/>
              <a:ea typeface="微软雅黑" panose="020B0503020204020204" pitchFamily="34" charset="-122"/>
            </a:rPr>
            <a:t>即时奖惩</a:t>
          </a:r>
        </a:p>
      </dgm:t>
    </dgm:pt>
    <dgm:pt modelId="{CB3C3FCE-7E4E-498B-800E-4BCAE7426452}" type="parTrans" cxnId="{343A8B3C-29D5-4C66-B23C-6894A9F8B62F}">
      <dgm:prSet/>
      <dgm:spPr/>
      <dgm:t>
        <a:bodyPr/>
        <a:lstStyle/>
        <a:p>
          <a:endParaRPr lang="zh-CN" altLang="en-US"/>
        </a:p>
      </dgm:t>
    </dgm:pt>
    <dgm:pt modelId="{BC3D1604-AE40-4C57-8E59-78D1CC17454B}" type="sibTrans" cxnId="{343A8B3C-29D5-4C66-B23C-6894A9F8B62F}">
      <dgm:prSet/>
      <dgm:spPr/>
      <dgm:t>
        <a:bodyPr/>
        <a:lstStyle/>
        <a:p>
          <a:endParaRPr lang="zh-CN" altLang="en-US"/>
        </a:p>
      </dgm:t>
    </dgm:pt>
    <dgm:pt modelId="{3E8B8B31-3942-497E-AC0B-8480D47C6AE1}" type="pres">
      <dgm:prSet presAssocID="{04A3FD05-859B-473E-A557-9BDA684A15AD}" presName="cycle" presStyleCnt="0">
        <dgm:presLayoutVars>
          <dgm:dir/>
          <dgm:resizeHandles val="exact"/>
        </dgm:presLayoutVars>
      </dgm:prSet>
      <dgm:spPr/>
    </dgm:pt>
    <dgm:pt modelId="{651ECAF1-F1A7-48BE-964E-1F5705E1F85B}" type="pres">
      <dgm:prSet presAssocID="{182DB91A-E9B3-4020-AB2D-C0303A83DA7A}" presName="node" presStyleLbl="node1" presStyleIdx="0" presStyleCnt="4">
        <dgm:presLayoutVars>
          <dgm:bulletEnabled val="1"/>
        </dgm:presLayoutVars>
      </dgm:prSet>
      <dgm:spPr/>
    </dgm:pt>
    <dgm:pt modelId="{436EE387-9470-45C5-BA7A-869B30C67DAC}" type="pres">
      <dgm:prSet presAssocID="{E782D7D7-4F9B-4C9B-A1FB-D8BAA7F7F6CB}" presName="sibTrans" presStyleLbl="sibTrans2D1" presStyleIdx="0" presStyleCnt="4"/>
      <dgm:spPr/>
    </dgm:pt>
    <dgm:pt modelId="{4889BFC6-1CE0-4B41-89D3-1607E8D08883}" type="pres">
      <dgm:prSet presAssocID="{E782D7D7-4F9B-4C9B-A1FB-D8BAA7F7F6CB}" presName="connectorText" presStyleLbl="sibTrans2D1" presStyleIdx="0" presStyleCnt="4"/>
      <dgm:spPr/>
    </dgm:pt>
    <dgm:pt modelId="{6F677A65-27ED-4D32-986D-81C76C9794AD}" type="pres">
      <dgm:prSet presAssocID="{DF01B163-9DFD-4AE7-95F2-ECEBB491CED0}" presName="node" presStyleLbl="node1" presStyleIdx="1" presStyleCnt="4">
        <dgm:presLayoutVars>
          <dgm:bulletEnabled val="1"/>
        </dgm:presLayoutVars>
      </dgm:prSet>
      <dgm:spPr/>
    </dgm:pt>
    <dgm:pt modelId="{08E1B00D-9F84-418F-97DC-17698807ACAF}" type="pres">
      <dgm:prSet presAssocID="{A3A4019A-10D2-45E2-A64A-4573F0E76A2B}" presName="sibTrans" presStyleLbl="sibTrans2D1" presStyleIdx="1" presStyleCnt="4"/>
      <dgm:spPr/>
    </dgm:pt>
    <dgm:pt modelId="{6BA213FD-1FA4-4664-B7B4-F0BC546620C1}" type="pres">
      <dgm:prSet presAssocID="{A3A4019A-10D2-45E2-A64A-4573F0E76A2B}" presName="connectorText" presStyleLbl="sibTrans2D1" presStyleIdx="1" presStyleCnt="4"/>
      <dgm:spPr/>
    </dgm:pt>
    <dgm:pt modelId="{1D8C474D-C2E4-4449-ADC1-82D782583D69}" type="pres">
      <dgm:prSet presAssocID="{05F5A8ED-4FD7-42B3-BE20-FE6DCFE38916}" presName="node" presStyleLbl="node1" presStyleIdx="2" presStyleCnt="4">
        <dgm:presLayoutVars>
          <dgm:bulletEnabled val="1"/>
        </dgm:presLayoutVars>
      </dgm:prSet>
      <dgm:spPr/>
    </dgm:pt>
    <dgm:pt modelId="{941792FD-656F-4F60-9EEB-C66236855570}" type="pres">
      <dgm:prSet presAssocID="{7592E687-7907-45FE-9D72-2810CEDF6D90}" presName="sibTrans" presStyleLbl="sibTrans2D1" presStyleIdx="2" presStyleCnt="4"/>
      <dgm:spPr/>
    </dgm:pt>
    <dgm:pt modelId="{7D7C897B-B414-4FAC-BE60-1F18D0FD2E6A}" type="pres">
      <dgm:prSet presAssocID="{7592E687-7907-45FE-9D72-2810CEDF6D90}" presName="connectorText" presStyleLbl="sibTrans2D1" presStyleIdx="2" presStyleCnt="4"/>
      <dgm:spPr/>
    </dgm:pt>
    <dgm:pt modelId="{8FC271C4-245F-4B1C-8027-AE4D3539F672}" type="pres">
      <dgm:prSet presAssocID="{AE0D0438-97E9-4859-B99E-C42D2FCE7168}" presName="node" presStyleLbl="node1" presStyleIdx="3" presStyleCnt="4">
        <dgm:presLayoutVars>
          <dgm:bulletEnabled val="1"/>
        </dgm:presLayoutVars>
      </dgm:prSet>
      <dgm:spPr/>
    </dgm:pt>
    <dgm:pt modelId="{EBCCB5C1-0BB3-446A-B936-D850FFA7F183}" type="pres">
      <dgm:prSet presAssocID="{BC3D1604-AE40-4C57-8E59-78D1CC17454B}" presName="sibTrans" presStyleLbl="sibTrans2D1" presStyleIdx="3" presStyleCnt="4"/>
      <dgm:spPr/>
    </dgm:pt>
    <dgm:pt modelId="{0C72D5B9-66B7-43CB-BF07-35FA1DB97E50}" type="pres">
      <dgm:prSet presAssocID="{BC3D1604-AE40-4C57-8E59-78D1CC17454B}" presName="connectorText" presStyleLbl="sibTrans2D1" presStyleIdx="3" presStyleCnt="4"/>
      <dgm:spPr/>
    </dgm:pt>
  </dgm:ptLst>
  <dgm:cxnLst>
    <dgm:cxn modelId="{92D3F818-398C-457A-B419-7AC662C3F5B7}" type="presOf" srcId="{BC3D1604-AE40-4C57-8E59-78D1CC17454B}" destId="{0C72D5B9-66B7-43CB-BF07-35FA1DB97E50}" srcOrd="1" destOrd="0" presId="urn:microsoft.com/office/officeart/2005/8/layout/cycle2"/>
    <dgm:cxn modelId="{797F0324-F66F-4542-86C7-A45F6B337EF8}" type="presOf" srcId="{7592E687-7907-45FE-9D72-2810CEDF6D90}" destId="{941792FD-656F-4F60-9EEB-C66236855570}" srcOrd="0" destOrd="0" presId="urn:microsoft.com/office/officeart/2005/8/layout/cycle2"/>
    <dgm:cxn modelId="{4E4B4A2F-5459-4B46-AF8B-DD9CB21799FB}" type="presOf" srcId="{BC3D1604-AE40-4C57-8E59-78D1CC17454B}" destId="{EBCCB5C1-0BB3-446A-B936-D850FFA7F183}" srcOrd="0" destOrd="0" presId="urn:microsoft.com/office/officeart/2005/8/layout/cycle2"/>
    <dgm:cxn modelId="{343A8B3C-29D5-4C66-B23C-6894A9F8B62F}" srcId="{04A3FD05-859B-473E-A557-9BDA684A15AD}" destId="{AE0D0438-97E9-4859-B99E-C42D2FCE7168}" srcOrd="3" destOrd="0" parTransId="{CB3C3FCE-7E4E-498B-800E-4BCAE7426452}" sibTransId="{BC3D1604-AE40-4C57-8E59-78D1CC17454B}"/>
    <dgm:cxn modelId="{18F72C65-A239-4C09-B975-B4D1A00C697A}" type="presOf" srcId="{DF01B163-9DFD-4AE7-95F2-ECEBB491CED0}" destId="{6F677A65-27ED-4D32-986D-81C76C9794AD}" srcOrd="0" destOrd="0" presId="urn:microsoft.com/office/officeart/2005/8/layout/cycle2"/>
    <dgm:cxn modelId="{24C75865-9C2E-4EA0-84CB-46EC42822846}" type="presOf" srcId="{E782D7D7-4F9B-4C9B-A1FB-D8BAA7F7F6CB}" destId="{436EE387-9470-45C5-BA7A-869B30C67DAC}" srcOrd="0" destOrd="0" presId="urn:microsoft.com/office/officeart/2005/8/layout/cycle2"/>
    <dgm:cxn modelId="{DE539B70-B1DD-43CB-8649-1E0D5081CA0F}" type="presOf" srcId="{A3A4019A-10D2-45E2-A64A-4573F0E76A2B}" destId="{08E1B00D-9F84-418F-97DC-17698807ACAF}" srcOrd="0" destOrd="0" presId="urn:microsoft.com/office/officeart/2005/8/layout/cycle2"/>
    <dgm:cxn modelId="{6CB9C183-2A8D-4ACD-9C03-99DF9AEDC827}" srcId="{04A3FD05-859B-473E-A557-9BDA684A15AD}" destId="{05F5A8ED-4FD7-42B3-BE20-FE6DCFE38916}" srcOrd="2" destOrd="0" parTransId="{0F4356CB-61FF-436C-BBCF-395B8EDB2467}" sibTransId="{7592E687-7907-45FE-9D72-2810CEDF6D90}"/>
    <dgm:cxn modelId="{4C25898B-DEAA-4FCB-A6CB-FDC6775AC443}" type="presOf" srcId="{E782D7D7-4F9B-4C9B-A1FB-D8BAA7F7F6CB}" destId="{4889BFC6-1CE0-4B41-89D3-1607E8D08883}" srcOrd="1" destOrd="0" presId="urn:microsoft.com/office/officeart/2005/8/layout/cycle2"/>
    <dgm:cxn modelId="{9B39DA95-D744-494E-BE8F-C13FBDD5077A}" type="presOf" srcId="{7592E687-7907-45FE-9D72-2810CEDF6D90}" destId="{7D7C897B-B414-4FAC-BE60-1F18D0FD2E6A}" srcOrd="1" destOrd="0" presId="urn:microsoft.com/office/officeart/2005/8/layout/cycle2"/>
    <dgm:cxn modelId="{E647D19A-20AD-416A-9732-7DB8185B23B1}" type="presOf" srcId="{04A3FD05-859B-473E-A557-9BDA684A15AD}" destId="{3E8B8B31-3942-497E-AC0B-8480D47C6AE1}" srcOrd="0" destOrd="0" presId="urn:microsoft.com/office/officeart/2005/8/layout/cycle2"/>
    <dgm:cxn modelId="{8097269C-9818-47AD-85BD-3486B1E77BA6}" type="presOf" srcId="{A3A4019A-10D2-45E2-A64A-4573F0E76A2B}" destId="{6BA213FD-1FA4-4664-B7B4-F0BC546620C1}" srcOrd="1" destOrd="0" presId="urn:microsoft.com/office/officeart/2005/8/layout/cycle2"/>
    <dgm:cxn modelId="{8C8E849F-50BE-4A0E-9CAD-267902C9CD28}" type="presOf" srcId="{05F5A8ED-4FD7-42B3-BE20-FE6DCFE38916}" destId="{1D8C474D-C2E4-4449-ADC1-82D782583D69}" srcOrd="0" destOrd="0" presId="urn:microsoft.com/office/officeart/2005/8/layout/cycle2"/>
    <dgm:cxn modelId="{BC43A8A5-84F5-4B8A-AD4C-249EBD1A23C5}" srcId="{04A3FD05-859B-473E-A557-9BDA684A15AD}" destId="{DF01B163-9DFD-4AE7-95F2-ECEBB491CED0}" srcOrd="1" destOrd="0" parTransId="{74DDDCDB-372D-4572-8BC4-2662AA188F56}" sibTransId="{A3A4019A-10D2-45E2-A64A-4573F0E76A2B}"/>
    <dgm:cxn modelId="{F84E4FA9-3873-46EE-8C9F-15738B133B03}" type="presOf" srcId="{AE0D0438-97E9-4859-B99E-C42D2FCE7168}" destId="{8FC271C4-245F-4B1C-8027-AE4D3539F672}" srcOrd="0" destOrd="0" presId="urn:microsoft.com/office/officeart/2005/8/layout/cycle2"/>
    <dgm:cxn modelId="{B7BE99AD-73C1-44D6-ABB8-F10AE66CE311}" srcId="{04A3FD05-859B-473E-A557-9BDA684A15AD}" destId="{182DB91A-E9B3-4020-AB2D-C0303A83DA7A}" srcOrd="0" destOrd="0" parTransId="{423F9226-0D99-4D08-B114-D95D4701F860}" sibTransId="{E782D7D7-4F9B-4C9B-A1FB-D8BAA7F7F6CB}"/>
    <dgm:cxn modelId="{DFDA58DF-DFCB-43E3-B3CB-E3C7205B87B9}" type="presOf" srcId="{182DB91A-E9B3-4020-AB2D-C0303A83DA7A}" destId="{651ECAF1-F1A7-48BE-964E-1F5705E1F85B}" srcOrd="0" destOrd="0" presId="urn:microsoft.com/office/officeart/2005/8/layout/cycle2"/>
    <dgm:cxn modelId="{F73F8320-779F-4091-A513-31EFECC918F7}" type="presParOf" srcId="{3E8B8B31-3942-497E-AC0B-8480D47C6AE1}" destId="{651ECAF1-F1A7-48BE-964E-1F5705E1F85B}" srcOrd="0" destOrd="0" presId="urn:microsoft.com/office/officeart/2005/8/layout/cycle2"/>
    <dgm:cxn modelId="{19CBFA46-A2BD-44B0-A332-AE93293BA9E3}" type="presParOf" srcId="{3E8B8B31-3942-497E-AC0B-8480D47C6AE1}" destId="{436EE387-9470-45C5-BA7A-869B30C67DAC}" srcOrd="1" destOrd="0" presId="urn:microsoft.com/office/officeart/2005/8/layout/cycle2"/>
    <dgm:cxn modelId="{260273A9-D9ED-409C-A998-1D377BBF5F27}" type="presParOf" srcId="{436EE387-9470-45C5-BA7A-869B30C67DAC}" destId="{4889BFC6-1CE0-4B41-89D3-1607E8D08883}" srcOrd="0" destOrd="0" presId="urn:microsoft.com/office/officeart/2005/8/layout/cycle2"/>
    <dgm:cxn modelId="{3AA15699-151D-4EF7-85D8-B71DC69F07F3}" type="presParOf" srcId="{3E8B8B31-3942-497E-AC0B-8480D47C6AE1}" destId="{6F677A65-27ED-4D32-986D-81C76C9794AD}" srcOrd="2" destOrd="0" presId="urn:microsoft.com/office/officeart/2005/8/layout/cycle2"/>
    <dgm:cxn modelId="{B19058E9-6F3F-487C-B2DB-44D0956C22CC}" type="presParOf" srcId="{3E8B8B31-3942-497E-AC0B-8480D47C6AE1}" destId="{08E1B00D-9F84-418F-97DC-17698807ACAF}" srcOrd="3" destOrd="0" presId="urn:microsoft.com/office/officeart/2005/8/layout/cycle2"/>
    <dgm:cxn modelId="{11224ADC-7C57-4A7F-840F-1DF0F8612987}" type="presParOf" srcId="{08E1B00D-9F84-418F-97DC-17698807ACAF}" destId="{6BA213FD-1FA4-4664-B7B4-F0BC546620C1}" srcOrd="0" destOrd="0" presId="urn:microsoft.com/office/officeart/2005/8/layout/cycle2"/>
    <dgm:cxn modelId="{98AC1CBF-BC4D-4CA6-88FA-C91531D80426}" type="presParOf" srcId="{3E8B8B31-3942-497E-AC0B-8480D47C6AE1}" destId="{1D8C474D-C2E4-4449-ADC1-82D782583D69}" srcOrd="4" destOrd="0" presId="urn:microsoft.com/office/officeart/2005/8/layout/cycle2"/>
    <dgm:cxn modelId="{A87DC976-F6CF-4155-AF53-4704F1D33A1C}" type="presParOf" srcId="{3E8B8B31-3942-497E-AC0B-8480D47C6AE1}" destId="{941792FD-656F-4F60-9EEB-C66236855570}" srcOrd="5" destOrd="0" presId="urn:microsoft.com/office/officeart/2005/8/layout/cycle2"/>
    <dgm:cxn modelId="{CC0B3247-5759-42AF-AEAB-298E65606092}" type="presParOf" srcId="{941792FD-656F-4F60-9EEB-C66236855570}" destId="{7D7C897B-B414-4FAC-BE60-1F18D0FD2E6A}" srcOrd="0" destOrd="0" presId="urn:microsoft.com/office/officeart/2005/8/layout/cycle2"/>
    <dgm:cxn modelId="{7250F273-E0CC-46D5-8509-9CB0703D1039}" type="presParOf" srcId="{3E8B8B31-3942-497E-AC0B-8480D47C6AE1}" destId="{8FC271C4-245F-4B1C-8027-AE4D3539F672}" srcOrd="6" destOrd="0" presId="urn:microsoft.com/office/officeart/2005/8/layout/cycle2"/>
    <dgm:cxn modelId="{6361E271-2E17-4DE1-A83B-1E80C4199302}" type="presParOf" srcId="{3E8B8B31-3942-497E-AC0B-8480D47C6AE1}" destId="{EBCCB5C1-0BB3-446A-B936-D850FFA7F183}" srcOrd="7" destOrd="0" presId="urn:microsoft.com/office/officeart/2005/8/layout/cycle2"/>
    <dgm:cxn modelId="{ED8DA938-3B38-407B-B108-1EC78D0511AF}" type="presParOf" srcId="{EBCCB5C1-0BB3-446A-B936-D850FFA7F183}" destId="{0C72D5B9-66B7-43CB-BF07-35FA1DB97E50}"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A19A-1CCC-4563-B85C-A3F223305246}">
      <dsp:nvSpPr>
        <dsp:cNvPr id="0" name=""/>
        <dsp:cNvSpPr/>
      </dsp:nvSpPr>
      <dsp:spPr>
        <a:xfrm>
          <a:off x="1607898" y="585782"/>
          <a:ext cx="3913135" cy="3913135"/>
        </a:xfrm>
        <a:prstGeom prst="blockArc">
          <a:avLst>
            <a:gd name="adj1" fmla="val 11880000"/>
            <a:gd name="adj2" fmla="val 16200000"/>
            <a:gd name="adj3" fmla="val 4636"/>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766A9E-516D-4FC9-A1CB-573FD4E744E9}">
      <dsp:nvSpPr>
        <dsp:cNvPr id="0" name=""/>
        <dsp:cNvSpPr/>
      </dsp:nvSpPr>
      <dsp:spPr>
        <a:xfrm>
          <a:off x="1607898" y="585782"/>
          <a:ext cx="3913135" cy="3913135"/>
        </a:xfrm>
        <a:prstGeom prst="blockArc">
          <a:avLst>
            <a:gd name="adj1" fmla="val 7560000"/>
            <a:gd name="adj2" fmla="val 11880000"/>
            <a:gd name="adj3" fmla="val 4636"/>
          </a:avLst>
        </a:prstGeom>
        <a:solidFill>
          <a:schemeClr val="accent3">
            <a:hueOff val="8437698"/>
            <a:satOff val="-1266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3EAA90-2799-4FBF-8706-E952FFCE4ECD}">
      <dsp:nvSpPr>
        <dsp:cNvPr id="0" name=""/>
        <dsp:cNvSpPr/>
      </dsp:nvSpPr>
      <dsp:spPr>
        <a:xfrm>
          <a:off x="1607898" y="585782"/>
          <a:ext cx="3913135" cy="3913135"/>
        </a:xfrm>
        <a:prstGeom prst="blockArc">
          <a:avLst>
            <a:gd name="adj1" fmla="val 3240000"/>
            <a:gd name="adj2" fmla="val 7560000"/>
            <a:gd name="adj3" fmla="val 4636"/>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653115-8403-4CCF-9F36-4AFB090D9C33}">
      <dsp:nvSpPr>
        <dsp:cNvPr id="0" name=""/>
        <dsp:cNvSpPr/>
      </dsp:nvSpPr>
      <dsp:spPr>
        <a:xfrm>
          <a:off x="1607898" y="585782"/>
          <a:ext cx="3913135" cy="3913135"/>
        </a:xfrm>
        <a:prstGeom prst="blockArc">
          <a:avLst>
            <a:gd name="adj1" fmla="val 20520000"/>
            <a:gd name="adj2" fmla="val 3240000"/>
            <a:gd name="adj3" fmla="val 4636"/>
          </a:avLst>
        </a:prstGeom>
        <a:solidFill>
          <a:schemeClr val="accent3">
            <a:hueOff val="2812566"/>
            <a:satOff val="-4220"/>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B0C1A0-EB78-46AA-A988-AEEE5DEB6259}">
      <dsp:nvSpPr>
        <dsp:cNvPr id="0" name=""/>
        <dsp:cNvSpPr/>
      </dsp:nvSpPr>
      <dsp:spPr>
        <a:xfrm>
          <a:off x="1607898" y="585782"/>
          <a:ext cx="3913135" cy="3913135"/>
        </a:xfrm>
        <a:prstGeom prst="blockArc">
          <a:avLst>
            <a:gd name="adj1" fmla="val 16200000"/>
            <a:gd name="adj2" fmla="val 20520000"/>
            <a:gd name="adj3" fmla="val 463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1C5759-1B77-4F1D-B5B1-6901B0C4A1CE}">
      <dsp:nvSpPr>
        <dsp:cNvPr id="0" name=""/>
        <dsp:cNvSpPr/>
      </dsp:nvSpPr>
      <dsp:spPr>
        <a:xfrm>
          <a:off x="2664647" y="1642531"/>
          <a:ext cx="1799637" cy="17996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zh-CN" altLang="en-US" sz="4500" b="1" kern="1200" dirty="0">
              <a:latin typeface="微软雅黑" panose="020B0503020204020204" pitchFamily="34" charset="-122"/>
              <a:ea typeface="微软雅黑" panose="020B0503020204020204" pitchFamily="34" charset="-122"/>
            </a:rPr>
            <a:t>团队</a:t>
          </a:r>
        </a:p>
      </dsp:txBody>
      <dsp:txXfrm>
        <a:off x="2928198" y="1906082"/>
        <a:ext cx="1272535" cy="1272535"/>
      </dsp:txXfrm>
    </dsp:sp>
    <dsp:sp modelId="{2D52B588-DD75-492D-91AD-FCC452A6F18C}">
      <dsp:nvSpPr>
        <dsp:cNvPr id="0" name=""/>
        <dsp:cNvSpPr/>
      </dsp:nvSpPr>
      <dsp:spPr>
        <a:xfrm>
          <a:off x="2934593" y="1259"/>
          <a:ext cx="1259746" cy="125974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微软雅黑" panose="020B0503020204020204" pitchFamily="34" charset="-122"/>
              <a:ea typeface="微软雅黑" panose="020B0503020204020204" pitchFamily="34" charset="-122"/>
            </a:rPr>
            <a:t>胆识</a:t>
          </a:r>
        </a:p>
      </dsp:txBody>
      <dsp:txXfrm>
        <a:off x="3119079" y="185745"/>
        <a:ext cx="890774" cy="890774"/>
      </dsp:txXfrm>
    </dsp:sp>
    <dsp:sp modelId="{A2834766-EE98-4A76-92CF-8B268E514641}">
      <dsp:nvSpPr>
        <dsp:cNvPr id="0" name=""/>
        <dsp:cNvSpPr/>
      </dsp:nvSpPr>
      <dsp:spPr>
        <a:xfrm>
          <a:off x="4752268" y="1321878"/>
          <a:ext cx="1259746" cy="1259746"/>
        </a:xfrm>
        <a:prstGeom prst="ellipse">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微软雅黑" panose="020B0503020204020204" pitchFamily="34" charset="-122"/>
              <a:ea typeface="微软雅黑" panose="020B0503020204020204" pitchFamily="34" charset="-122"/>
            </a:rPr>
            <a:t>策略</a:t>
          </a:r>
        </a:p>
      </dsp:txBody>
      <dsp:txXfrm>
        <a:off x="4936754" y="1506364"/>
        <a:ext cx="890774" cy="890774"/>
      </dsp:txXfrm>
    </dsp:sp>
    <dsp:sp modelId="{60C93C65-B790-4CB4-A6A7-7CF5CE2C1644}">
      <dsp:nvSpPr>
        <dsp:cNvPr id="0" name=""/>
        <dsp:cNvSpPr/>
      </dsp:nvSpPr>
      <dsp:spPr>
        <a:xfrm>
          <a:off x="4057978" y="3458683"/>
          <a:ext cx="1259746" cy="1259746"/>
        </a:xfrm>
        <a:prstGeom prst="ellips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微软雅黑" panose="020B0503020204020204" pitchFamily="34" charset="-122"/>
              <a:ea typeface="微软雅黑" panose="020B0503020204020204" pitchFamily="34" charset="-122"/>
            </a:rPr>
            <a:t>线路</a:t>
          </a:r>
        </a:p>
      </dsp:txBody>
      <dsp:txXfrm>
        <a:off x="4242464" y="3643169"/>
        <a:ext cx="890774" cy="890774"/>
      </dsp:txXfrm>
    </dsp:sp>
    <dsp:sp modelId="{41CBA87C-1651-4ADA-B49E-A335812D00B4}">
      <dsp:nvSpPr>
        <dsp:cNvPr id="0" name=""/>
        <dsp:cNvSpPr/>
      </dsp:nvSpPr>
      <dsp:spPr>
        <a:xfrm>
          <a:off x="1811208" y="3458683"/>
          <a:ext cx="1259746" cy="1259746"/>
        </a:xfrm>
        <a:prstGeom prst="ellipse">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微软雅黑" panose="020B0503020204020204" pitchFamily="34" charset="-122"/>
              <a:ea typeface="微软雅黑" panose="020B0503020204020204" pitchFamily="34" charset="-122"/>
            </a:rPr>
            <a:t>行动</a:t>
          </a:r>
        </a:p>
      </dsp:txBody>
      <dsp:txXfrm>
        <a:off x="1995694" y="3643169"/>
        <a:ext cx="890774" cy="890774"/>
      </dsp:txXfrm>
    </dsp:sp>
    <dsp:sp modelId="{7CF78529-07E6-4C3A-89DE-A08F204BB912}">
      <dsp:nvSpPr>
        <dsp:cNvPr id="0" name=""/>
        <dsp:cNvSpPr/>
      </dsp:nvSpPr>
      <dsp:spPr>
        <a:xfrm>
          <a:off x="1116917" y="1321878"/>
          <a:ext cx="1259746" cy="1259746"/>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微软雅黑" panose="020B0503020204020204" pitchFamily="34" charset="-122"/>
              <a:ea typeface="微软雅黑" panose="020B0503020204020204" pitchFamily="34" charset="-122"/>
            </a:rPr>
            <a:t>统筹</a:t>
          </a:r>
        </a:p>
      </dsp:txBody>
      <dsp:txXfrm>
        <a:off x="1301403" y="1506364"/>
        <a:ext cx="890774" cy="890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ECAF1-F1A7-48BE-964E-1F5705E1F85B}">
      <dsp:nvSpPr>
        <dsp:cNvPr id="0" name=""/>
        <dsp:cNvSpPr/>
      </dsp:nvSpPr>
      <dsp:spPr>
        <a:xfrm>
          <a:off x="2998280" y="79"/>
          <a:ext cx="1455476" cy="145547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掘金目标</a:t>
          </a:r>
        </a:p>
      </dsp:txBody>
      <dsp:txXfrm>
        <a:off x="3211430" y="213229"/>
        <a:ext cx="1029176" cy="1029176"/>
      </dsp:txXfrm>
    </dsp:sp>
    <dsp:sp modelId="{436EE387-9470-45C5-BA7A-869B30C67DAC}">
      <dsp:nvSpPr>
        <dsp:cNvPr id="0" name=""/>
        <dsp:cNvSpPr/>
      </dsp:nvSpPr>
      <dsp:spPr>
        <a:xfrm rot="2700000">
          <a:off x="4297335" y="1246385"/>
          <a:ext cx="385724" cy="49122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4314281" y="1303718"/>
        <a:ext cx="270007" cy="294733"/>
      </dsp:txXfrm>
    </dsp:sp>
    <dsp:sp modelId="{6F677A65-27ED-4D32-986D-81C76C9794AD}">
      <dsp:nvSpPr>
        <dsp:cNvPr id="0" name=""/>
        <dsp:cNvSpPr/>
      </dsp:nvSpPr>
      <dsp:spPr>
        <a:xfrm>
          <a:off x="4542077" y="1543876"/>
          <a:ext cx="1455476" cy="145547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角色责任</a:t>
          </a:r>
        </a:p>
      </dsp:txBody>
      <dsp:txXfrm>
        <a:off x="4755227" y="1757026"/>
        <a:ext cx="1029176" cy="1029176"/>
      </dsp:txXfrm>
    </dsp:sp>
    <dsp:sp modelId="{08E1B00D-9F84-418F-97DC-17698807ACAF}">
      <dsp:nvSpPr>
        <dsp:cNvPr id="0" name=""/>
        <dsp:cNvSpPr/>
      </dsp:nvSpPr>
      <dsp:spPr>
        <a:xfrm rot="8100000">
          <a:off x="4312774" y="2790182"/>
          <a:ext cx="385724" cy="49122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10800000">
        <a:off x="4411545" y="2847515"/>
        <a:ext cx="270007" cy="294733"/>
      </dsp:txXfrm>
    </dsp:sp>
    <dsp:sp modelId="{1D8C474D-C2E4-4449-ADC1-82D782583D69}">
      <dsp:nvSpPr>
        <dsp:cNvPr id="0" name=""/>
        <dsp:cNvSpPr/>
      </dsp:nvSpPr>
      <dsp:spPr>
        <a:xfrm>
          <a:off x="2998280" y="3087673"/>
          <a:ext cx="1455476" cy="145547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过程秩序</a:t>
          </a:r>
        </a:p>
      </dsp:txBody>
      <dsp:txXfrm>
        <a:off x="3211430" y="3300823"/>
        <a:ext cx="1029176" cy="1029176"/>
      </dsp:txXfrm>
    </dsp:sp>
    <dsp:sp modelId="{941792FD-656F-4F60-9EEB-C66236855570}">
      <dsp:nvSpPr>
        <dsp:cNvPr id="0" name=""/>
        <dsp:cNvSpPr/>
      </dsp:nvSpPr>
      <dsp:spPr>
        <a:xfrm rot="13500000">
          <a:off x="2768977" y="2805621"/>
          <a:ext cx="385724" cy="49122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10800000">
        <a:off x="2867748" y="2944778"/>
        <a:ext cx="270007" cy="294733"/>
      </dsp:txXfrm>
    </dsp:sp>
    <dsp:sp modelId="{8FC271C4-245F-4B1C-8027-AE4D3539F672}">
      <dsp:nvSpPr>
        <dsp:cNvPr id="0" name=""/>
        <dsp:cNvSpPr/>
      </dsp:nvSpPr>
      <dsp:spPr>
        <a:xfrm>
          <a:off x="1454483" y="1543876"/>
          <a:ext cx="1455476" cy="145547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即时奖惩</a:t>
          </a:r>
        </a:p>
      </dsp:txBody>
      <dsp:txXfrm>
        <a:off x="1667633" y="1757026"/>
        <a:ext cx="1029176" cy="1029176"/>
      </dsp:txXfrm>
    </dsp:sp>
    <dsp:sp modelId="{EBCCB5C1-0BB3-446A-B936-D850FFA7F183}">
      <dsp:nvSpPr>
        <dsp:cNvPr id="0" name=""/>
        <dsp:cNvSpPr/>
      </dsp:nvSpPr>
      <dsp:spPr>
        <a:xfrm rot="18900000">
          <a:off x="2753538" y="1261824"/>
          <a:ext cx="385724" cy="49122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770484" y="1400981"/>
        <a:ext cx="270007" cy="29473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819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500" cy="501650"/>
          </a:xfrm>
          <a:prstGeom prst="rect">
            <a:avLst/>
          </a:prstGeom>
        </p:spPr>
        <p:txBody>
          <a:bodyPr vert="horz" lIns="91440" tIns="45720" rIns="91440" bIns="45720" rtlCol="0"/>
          <a:lstStyle>
            <a:lvl1pPr algn="l" defTabSz="1043056"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902075" y="0"/>
            <a:ext cx="2984500" cy="501650"/>
          </a:xfrm>
          <a:prstGeom prst="rect">
            <a:avLst/>
          </a:prstGeom>
        </p:spPr>
        <p:txBody>
          <a:bodyPr vert="horz" lIns="91440" tIns="45720" rIns="91440" bIns="45720" rtlCol="0"/>
          <a:lstStyle>
            <a:lvl1pPr algn="r" defTabSz="1043056" fontAlgn="auto">
              <a:spcBef>
                <a:spcPts val="0"/>
              </a:spcBef>
              <a:spcAft>
                <a:spcPts val="0"/>
              </a:spcAft>
              <a:defRPr sz="1200">
                <a:latin typeface="+mn-lt"/>
                <a:ea typeface="+mn-ea"/>
              </a:defRPr>
            </a:lvl1pPr>
          </a:lstStyle>
          <a:p>
            <a:pPr>
              <a:defRPr/>
            </a:pPr>
            <a:fld id="{65CBB07B-E633-44F3-B2E7-05A0B2FBF710}" type="datetimeFigureOut">
              <a:rPr lang="zh-CN" altLang="en-US"/>
              <a:pPr>
                <a:defRPr/>
              </a:pPr>
              <a:t>2024-02-26</a:t>
            </a:fld>
            <a:endParaRPr lang="zh-CN" altLang="en-US"/>
          </a:p>
        </p:txBody>
      </p:sp>
      <p:sp>
        <p:nvSpPr>
          <p:cNvPr id="4" name="幻灯片图像占位符 3"/>
          <p:cNvSpPr>
            <a:spLocks noGrp="1" noRot="1" noChangeAspect="1"/>
          </p:cNvSpPr>
          <p:nvPr>
            <p:ph type="sldImg" idx="2"/>
          </p:nvPr>
        </p:nvSpPr>
        <p:spPr>
          <a:xfrm>
            <a:off x="103188" y="750888"/>
            <a:ext cx="6681787" cy="37592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8975" y="4759325"/>
            <a:ext cx="5510213" cy="451008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517063"/>
            <a:ext cx="2984500" cy="501650"/>
          </a:xfrm>
          <a:prstGeom prst="rect">
            <a:avLst/>
          </a:prstGeom>
        </p:spPr>
        <p:txBody>
          <a:bodyPr vert="horz" lIns="91440" tIns="45720" rIns="91440" bIns="45720" rtlCol="0" anchor="b"/>
          <a:lstStyle>
            <a:lvl1pPr algn="l" defTabSz="1043056"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902075" y="9517063"/>
            <a:ext cx="2984500" cy="501650"/>
          </a:xfrm>
          <a:prstGeom prst="rect">
            <a:avLst/>
          </a:prstGeom>
        </p:spPr>
        <p:txBody>
          <a:bodyPr vert="horz" lIns="91440" tIns="45720" rIns="91440" bIns="45720" rtlCol="0" anchor="b"/>
          <a:lstStyle>
            <a:lvl1pPr algn="r" defTabSz="1043056" fontAlgn="auto">
              <a:spcBef>
                <a:spcPts val="0"/>
              </a:spcBef>
              <a:spcAft>
                <a:spcPts val="0"/>
              </a:spcAft>
              <a:defRPr sz="1200">
                <a:latin typeface="+mn-lt"/>
                <a:ea typeface="+mn-ea"/>
              </a:defRPr>
            </a:lvl1pPr>
          </a:lstStyle>
          <a:p>
            <a:pPr>
              <a:defRPr/>
            </a:pPr>
            <a:fld id="{D064D1EC-1162-4599-8F50-954B85439EAD}" type="slidenum">
              <a:rPr lang="zh-CN" altLang="en-US"/>
              <a:pPr>
                <a:defRPr/>
              </a:pPr>
              <a:t>‹#›</a:t>
            </a:fld>
            <a:endParaRPr lang="zh-CN" altLang="en-US"/>
          </a:p>
        </p:txBody>
      </p:sp>
    </p:spTree>
    <p:extLst>
      <p:ext uri="{BB962C8B-B14F-4D97-AF65-F5344CB8AC3E}">
        <p14:creationId xmlns:p14="http://schemas.microsoft.com/office/powerpoint/2010/main" val="767637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4</a:t>
            </a:fld>
            <a:endParaRPr lang="zh-CN" altLang="en-US"/>
          </a:p>
        </p:txBody>
      </p:sp>
    </p:spTree>
    <p:extLst>
      <p:ext uri="{BB962C8B-B14F-4D97-AF65-F5344CB8AC3E}">
        <p14:creationId xmlns:p14="http://schemas.microsoft.com/office/powerpoint/2010/main" val="581899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44</a:t>
            </a:fld>
            <a:endParaRPr lang="zh-CN" altLang="en-US"/>
          </a:p>
        </p:txBody>
      </p:sp>
    </p:spTree>
    <p:extLst>
      <p:ext uri="{BB962C8B-B14F-4D97-AF65-F5344CB8AC3E}">
        <p14:creationId xmlns:p14="http://schemas.microsoft.com/office/powerpoint/2010/main" val="286481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cNvSpPr>
            <a:spLocks noGrp="1" noRot="1" noChangeAspect="1"/>
          </p:cNvSpPr>
          <p:nvPr>
            <p:ph type="sldImg"/>
          </p:nvPr>
        </p:nvSpPr>
        <p:spPr>
          <a:xfrm>
            <a:off x="103188" y="750888"/>
            <a:ext cx="6681787" cy="3759200"/>
          </a:xfrm>
        </p:spPr>
      </p:sp>
      <p:sp>
        <p:nvSpPr>
          <p:cNvPr id="3" name="Note"/>
          <p:cNvSpPr>
            <a:spLocks noGrp="1"/>
          </p:cNvSpPr>
          <p:nvPr>
            <p:ph type="body" idx="1"/>
          </p:nvPr>
        </p:nvSpPr>
        <p:spPr/>
        <p:txBody>
          <a:bodyPr>
            <a:normAutofit fontScale="55000" lnSpcReduction="20000"/>
          </a:bodyPr>
          <a:lstStyle/>
          <a:p>
            <a:r>
              <a:rPr lang="zh-CN" altLang="en-US" dirty="0"/>
              <a:t>工具：每人一张纸（印有表格），每个驼队两支大彩笔。</a:t>
            </a:r>
            <a:endParaRPr lang="en-US" altLang="zh-CN" dirty="0"/>
          </a:p>
          <a:p>
            <a:endParaRPr lang="en-US" dirty="0"/>
          </a:p>
          <a:p>
            <a:r>
              <a:rPr lang="zh-CN" altLang="en-US" dirty="0"/>
              <a:t>要求：每个人在表格内填写 自己的真实情况；驼队队长组织大家汇总个人的“真实情况”，与大家一起完成属于驼队自己在掘金三阶段的真实情况。</a:t>
            </a:r>
            <a:endParaRPr lang="en-US" altLang="zh-CN" dirty="0"/>
          </a:p>
          <a:p>
            <a:endParaRPr lang="en-US" dirty="0"/>
          </a:p>
          <a:p>
            <a:r>
              <a:rPr lang="zh-CN" altLang="en-US" dirty="0"/>
              <a:t>步骤：影响团队实现的内在动力是什么？</a:t>
            </a:r>
            <a:endParaRPr lang="en-US" altLang="zh-CN" dirty="0"/>
          </a:p>
          <a:p>
            <a:r>
              <a:rPr lang="en-US" altLang="zh-CN" dirty="0"/>
              <a:t>1.</a:t>
            </a:r>
            <a:r>
              <a:rPr lang="zh-CN" altLang="en-US" dirty="0"/>
              <a:t>让个体进行自我反省与觉察，</a:t>
            </a:r>
            <a:endParaRPr lang="en-US" altLang="zh-CN" dirty="0"/>
          </a:p>
          <a:p>
            <a:r>
              <a:rPr lang="en-US" altLang="zh-CN" dirty="0"/>
              <a:t>2.</a:t>
            </a:r>
            <a:r>
              <a:rPr lang="zh-CN" altLang="en-US" dirty="0"/>
              <a:t>让团队进行自我反省与觉察，</a:t>
            </a:r>
            <a:endParaRPr lang="en-US" altLang="zh-CN" dirty="0"/>
          </a:p>
          <a:p>
            <a:r>
              <a:rPr lang="en-US" altLang="zh-CN" dirty="0"/>
              <a:t>3.</a:t>
            </a:r>
            <a:r>
              <a:rPr lang="zh-CN" altLang="en-US" dirty="0"/>
              <a:t>对比团队与个人之间</a:t>
            </a:r>
            <a:r>
              <a:rPr lang="zh-CN" altLang="en-US" baseline="0" dirty="0"/>
              <a:t> 真实情况的差异，</a:t>
            </a:r>
            <a:endParaRPr lang="en-US" altLang="zh-CN" baseline="0" dirty="0"/>
          </a:p>
          <a:p>
            <a:r>
              <a:rPr lang="en-US" altLang="zh-CN" baseline="0" dirty="0"/>
              <a:t>4</a:t>
            </a:r>
            <a:r>
              <a:rPr lang="zh-CN" altLang="en-US" baseline="0" dirty="0"/>
              <a:t>，对比 所有驼队 的 真实情况  之间的差异，</a:t>
            </a:r>
            <a:endParaRPr lang="en-US" altLang="zh-CN" baseline="0" dirty="0"/>
          </a:p>
          <a:p>
            <a:r>
              <a:rPr lang="en-US" altLang="zh-CN" baseline="0" dirty="0"/>
              <a:t>5.</a:t>
            </a:r>
            <a:r>
              <a:rPr lang="zh-CN" altLang="en-US" baseline="0" dirty="0"/>
              <a:t>在此基础之上询问个体看到了什么不同或者特别的地方？ </a:t>
            </a:r>
            <a:endParaRPr lang="en-US" altLang="zh-CN" baseline="0" dirty="0"/>
          </a:p>
          <a:p>
            <a:endParaRPr lang="en-US" altLang="zh-CN" baseline="0" dirty="0"/>
          </a:p>
          <a:p>
            <a:endParaRPr lang="en-US" altLang="zh-CN" baseline="0" dirty="0"/>
          </a:p>
          <a:p>
            <a:r>
              <a:rPr lang="zh-CN" altLang="en-US" baseline="0" dirty="0"/>
              <a:t>成果：将个小队的总结海报  张贴于 大家面前</a:t>
            </a:r>
            <a:endParaRPr lang="en-US" baseline="0" dirty="0"/>
          </a:p>
          <a:p>
            <a:endParaRPr lang="en-US" baseline="0" dirty="0"/>
          </a:p>
          <a:p>
            <a:r>
              <a:rPr lang="zh-CN" altLang="en-US" dirty="0"/>
              <a:t>提问</a:t>
            </a:r>
            <a:r>
              <a:rPr lang="en-US" altLang="zh-CN" dirty="0"/>
              <a:t>(</a:t>
            </a:r>
            <a:r>
              <a:rPr lang="zh-CN" altLang="en-US" dirty="0"/>
              <a:t>开玩笑方式   宣誓 </a:t>
            </a:r>
            <a:r>
              <a:rPr lang="en-US" altLang="zh-CN" dirty="0"/>
              <a:t>)</a:t>
            </a:r>
            <a:r>
              <a:rPr lang="zh-CN" altLang="en-US" baseline="0" dirty="0"/>
              <a:t> ，当大家回答是的时候，进行如下提问：</a:t>
            </a:r>
            <a:endParaRPr lang="en-US" altLang="zh-CN" baseline="0" dirty="0"/>
          </a:p>
          <a:p>
            <a:pPr marL="241539" indent="-241539">
              <a:buAutoNum type="arabicPeriod"/>
            </a:pPr>
            <a:r>
              <a:rPr lang="zh-CN" altLang="en-US" dirty="0"/>
              <a:t>您看到团队中</a:t>
            </a:r>
            <a:r>
              <a:rPr lang="zh-CN" altLang="en-US" baseline="0" dirty="0"/>
              <a:t> 在相同处境 大家的不同了吗？ 如果看到了，告诉我有哪些？</a:t>
            </a:r>
            <a:endParaRPr lang="en-US" altLang="zh-CN" baseline="0" dirty="0"/>
          </a:p>
          <a:p>
            <a:pPr marL="241539" indent="-241539"/>
            <a:r>
              <a:rPr lang="en-US" altLang="zh-CN" baseline="0" dirty="0"/>
              <a:t>2.</a:t>
            </a:r>
            <a:r>
              <a:rPr lang="zh-CN" altLang="en-US" baseline="0" dirty="0"/>
              <a:t>您看到团队之间 在相同处境大家的不同差异了吗？  如果看到了，告诉我有哪些？</a:t>
            </a:r>
            <a:endParaRPr lang="en-US" altLang="zh-CN" baseline="0" dirty="0"/>
          </a:p>
          <a:p>
            <a:pPr marL="241539" indent="-241539"/>
            <a:r>
              <a:rPr lang="en-US" altLang="zh-CN" baseline="0" dirty="0"/>
              <a:t>3.</a:t>
            </a:r>
            <a:r>
              <a:rPr lang="zh-CN" altLang="en-US" baseline="0" dirty="0"/>
              <a:t>你看到这些不同与最后结果之间的关系了吗？如果看到了，告诉我？</a:t>
            </a:r>
            <a:endParaRPr lang="en-US" altLang="zh-CN" baseline="0" dirty="0"/>
          </a:p>
          <a:p>
            <a:pPr marL="241539" indent="-241539"/>
            <a:r>
              <a:rPr lang="en-US" altLang="zh-CN" baseline="0" dirty="0"/>
              <a:t>4.</a:t>
            </a:r>
            <a:r>
              <a:rPr lang="zh-CN" altLang="en-US" baseline="0" dirty="0"/>
              <a:t>现在拿着你的掘金任务书，请真实的告诉我  你确实完全知晓整个项目的规则吗？</a:t>
            </a:r>
            <a:endParaRPr lang="en-US" altLang="zh-CN" baseline="0" dirty="0"/>
          </a:p>
          <a:p>
            <a:pPr marL="241539" indent="-241539"/>
            <a:r>
              <a:rPr lang="en-US" altLang="zh-CN" baseline="0" dirty="0"/>
              <a:t>6.</a:t>
            </a:r>
            <a:r>
              <a:rPr lang="zh-CN" altLang="en-US" baseline="0" dirty="0"/>
              <a:t>如果你知晓这些规则，告诉我  你充分运用了这些规则了吗？</a:t>
            </a:r>
            <a:endParaRPr lang="en-US" altLang="zh-CN" baseline="0" dirty="0"/>
          </a:p>
          <a:p>
            <a:pPr marL="241539" indent="-241539"/>
            <a:endParaRPr lang="en-US" altLang="zh-CN" baseline="0" dirty="0"/>
          </a:p>
          <a:p>
            <a:pPr marL="241539" indent="-241539"/>
            <a:r>
              <a:rPr lang="en-US" altLang="zh-CN" baseline="0" dirty="0"/>
              <a:t>5</a:t>
            </a:r>
            <a:r>
              <a:rPr lang="zh-CN" altLang="en-US" baseline="0" dirty="0"/>
              <a:t>，那么 ，请大家思考，</a:t>
            </a:r>
            <a:endParaRPr lang="en-US" dirty="0"/>
          </a:p>
          <a:p>
            <a:endParaRPr lang="en-US" dirty="0"/>
          </a:p>
          <a:p>
            <a:endParaRPr lang="en-US" dirty="0"/>
          </a:p>
          <a:p>
            <a:endParaRPr lang="en-US" dirty="0"/>
          </a:p>
          <a:p>
            <a:r>
              <a:rPr lang="en-US" dirty="0" err="1"/>
              <a:t>作为教练，我们要看到许多个体以及他与团队之间的情绪与能量互动，这种情绪与能量的互功可能是正向的也可能足负向的</a:t>
            </a:r>
            <a:r>
              <a:rPr lang="en-US" dirty="0"/>
              <a:t>。
</a:t>
            </a:r>
            <a:r>
              <a:rPr lang="en-US" dirty="0" err="1"/>
              <a:t>教练要与在学员交流分享他们的感受，要询问这些情绪和感受是否是他所愿意和期望的</a:t>
            </a:r>
            <a:r>
              <a:rPr lang="en-US" dirty="0"/>
              <a:t>？
</a:t>
            </a:r>
            <a:r>
              <a:rPr lang="en-US" dirty="0" err="1"/>
              <a:t>进一步地，教练要让每个人觉察或感受一下自己所在团队此时的气场氛围</a:t>
            </a:r>
            <a:r>
              <a:rPr lang="en-US" dirty="0"/>
              <a:t>？
</a:t>
            </a:r>
            <a:r>
              <a:rPr lang="en-US" dirty="0" err="1"/>
              <a:t>同时请问，团队的这种气场氛围所产生的能量对目标实现的帮助又如何</a:t>
            </a:r>
            <a:r>
              <a:rPr lang="en-US" dirty="0"/>
              <a:t>？</a:t>
            </a:r>
          </a:p>
        </p:txBody>
      </p:sp>
      <p:sp>
        <p:nvSpPr>
          <p:cNvPr id="4" name="Slide Number"/>
          <p:cNvSpPr>
            <a:spLocks noGrp="1"/>
          </p:cNvSpPr>
          <p:nvPr>
            <p:ph type="sldNum" sz="quarter" idx="10"/>
          </p:nvPr>
        </p:nvSpPr>
        <p:spPr/>
        <p:txBody>
          <a:bodyPr/>
          <a:lstStyle/>
          <a:p>
            <a:fld id="{3458DAA5-1DF4-4529-8F7C-A005A1B28302}" type="slidenum">
              <a:rPr/>
              <a:pPr/>
              <a:t>58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军令状”源于古代军队中军事将领对完成行军作战任务所写的保证书，根本是为了增强责任感，确保交办任务的完成或取得战斗的胜利。过去立军令状，是有很大风险的，军中无戏言，白纸黑字，必须兑现，否则要受到更为严厉的惩处，直至杀头。</a:t>
            </a:r>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59</a:t>
            </a:fld>
            <a:endParaRPr lang="zh-CN" altLang="en-US"/>
          </a:p>
        </p:txBody>
      </p:sp>
    </p:spTree>
    <p:extLst>
      <p:ext uri="{BB962C8B-B14F-4D97-AF65-F5344CB8AC3E}">
        <p14:creationId xmlns:p14="http://schemas.microsoft.com/office/powerpoint/2010/main" val="2195183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6</a:t>
            </a:fld>
            <a:endParaRPr lang="zh-CN" altLang="en-US"/>
          </a:p>
        </p:txBody>
      </p:sp>
    </p:spTree>
    <p:extLst>
      <p:ext uri="{BB962C8B-B14F-4D97-AF65-F5344CB8AC3E}">
        <p14:creationId xmlns:p14="http://schemas.microsoft.com/office/powerpoint/2010/main" val="58189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pPr>
              <a:lnSpc>
                <a:spcPts val="6000"/>
              </a:lnSpc>
            </a:pPr>
            <a:r>
              <a:rPr lang="zh-CN" altLang="en-US" sz="1200" b="1" dirty="0">
                <a:solidFill>
                  <a:schemeClr val="bg2">
                    <a:lumMod val="50000"/>
                  </a:schemeClr>
                </a:solidFill>
                <a:latin typeface="微软雅黑" panose="020B0503020204020204" pitchFamily="34" charset="-122"/>
                <a:ea typeface="微软雅黑" panose="020B0503020204020204" pitchFamily="34" charset="-122"/>
              </a:rPr>
              <a:t>变化莫测的</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沙漠（地理多样）</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a:p>
            <a:pPr>
              <a:lnSpc>
                <a:spcPts val="6000"/>
              </a:lnSpc>
            </a:pPr>
            <a:r>
              <a:rPr lang="zh-CN" altLang="en-US" sz="1200" b="1" dirty="0">
                <a:solidFill>
                  <a:srgbClr val="7030A0"/>
                </a:solidFill>
                <a:latin typeface="微软雅黑" panose="020B0503020204020204" pitchFamily="34" charset="-122"/>
                <a:ea typeface="微软雅黑" panose="020B0503020204020204" pitchFamily="34" charset="-122"/>
              </a:rPr>
              <a:t>无法解开的 </a:t>
            </a:r>
            <a:r>
              <a:rPr lang="zh-CN" altLang="en-US" sz="2000" b="1" dirty="0">
                <a:solidFill>
                  <a:srgbClr val="7030A0"/>
                </a:solidFill>
                <a:latin typeface="微软雅黑" panose="020B0503020204020204" pitchFamily="34" charset="-122"/>
                <a:ea typeface="微软雅黑" panose="020B0503020204020204" pitchFamily="34" charset="-122"/>
              </a:rPr>
              <a:t>谜团（天气恶劣）</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ts val="6000"/>
              </a:lnSpc>
            </a:pPr>
            <a:r>
              <a:rPr lang="zh-CN" altLang="en-US" sz="1200" b="1" dirty="0">
                <a:solidFill>
                  <a:srgbClr val="339933"/>
                </a:solidFill>
                <a:latin typeface="微软雅黑" panose="020B0503020204020204" pitchFamily="34" charset="-122"/>
                <a:ea typeface="微软雅黑" panose="020B0503020204020204" pitchFamily="34" charset="-122"/>
              </a:rPr>
              <a:t>似乎被诅咒的</a:t>
            </a:r>
            <a:r>
              <a:rPr lang="zh-CN" altLang="en-US" sz="2000" b="1" dirty="0">
                <a:solidFill>
                  <a:srgbClr val="339933"/>
                </a:solidFill>
                <a:latin typeface="微软雅黑" panose="020B0503020204020204" pitchFamily="34" charset="-122"/>
                <a:ea typeface="微软雅黑" panose="020B0503020204020204" pitchFamily="34" charset="-122"/>
              </a:rPr>
              <a:t>宝藏（葬身沙海）</a:t>
            </a:r>
          </a:p>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9</a:t>
            </a:fld>
            <a:endParaRPr lang="zh-CN" altLang="en-US"/>
          </a:p>
        </p:txBody>
      </p:sp>
    </p:spTree>
    <p:extLst>
      <p:ext uri="{BB962C8B-B14F-4D97-AF65-F5344CB8AC3E}">
        <p14:creationId xmlns:p14="http://schemas.microsoft.com/office/powerpoint/2010/main" val="548264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r>
              <a:rPr lang="zh-CN" altLang="en-US" dirty="0"/>
              <a:t>组织结构的不合理，也会导致</a:t>
            </a:r>
            <a:r>
              <a:rPr lang="zh-CN" altLang="en-US" baseline="0" dirty="0"/>
              <a:t> 驼队葬身沙海。这是有过实际案例的。</a:t>
            </a:r>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12</a:t>
            </a:fld>
            <a:endParaRPr lang="zh-CN" altLang="en-US"/>
          </a:p>
        </p:txBody>
      </p:sp>
    </p:spTree>
    <p:extLst>
      <p:ext uri="{BB962C8B-B14F-4D97-AF65-F5344CB8AC3E}">
        <p14:creationId xmlns:p14="http://schemas.microsoft.com/office/powerpoint/2010/main" val="154831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r>
              <a:rPr lang="zh-CN" altLang="en-US" dirty="0"/>
              <a:t>角色责任，指的是 驼队角色明确后就要责任到人，不可以角色混乱造成秩序混论</a:t>
            </a:r>
            <a:endParaRPr lang="en-US" altLang="zh-CN" dirty="0"/>
          </a:p>
          <a:p>
            <a:r>
              <a:rPr lang="zh-CN" altLang="en-US" dirty="0"/>
              <a:t>过程秩序</a:t>
            </a:r>
            <a:r>
              <a:rPr lang="en-US" altLang="zh-CN" dirty="0"/>
              <a:t>,</a:t>
            </a:r>
            <a:r>
              <a:rPr lang="zh-CN" altLang="en-US" dirty="0"/>
              <a:t>指的是过程中教练因为某种事件需要队长让小组成员安静时，队长要立即行动</a:t>
            </a:r>
            <a:endParaRPr lang="en-US" altLang="zh-CN" dirty="0"/>
          </a:p>
          <a:p>
            <a:r>
              <a:rPr lang="zh-CN" altLang="en-US" dirty="0"/>
              <a:t>即时奖惩，指的是当出现犯规动作时要即时实施奖惩，以保证规则的严肃性</a:t>
            </a:r>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16</a:t>
            </a:fld>
            <a:endParaRPr lang="zh-CN" altLang="en-US"/>
          </a:p>
        </p:txBody>
      </p:sp>
    </p:spTree>
    <p:extLst>
      <p:ext uri="{BB962C8B-B14F-4D97-AF65-F5344CB8AC3E}">
        <p14:creationId xmlns:p14="http://schemas.microsoft.com/office/powerpoint/2010/main" val="10687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3188" y="750888"/>
            <a:ext cx="6681787" cy="3759200"/>
          </a:xfrm>
        </p:spPr>
      </p:sp>
      <p:sp>
        <p:nvSpPr>
          <p:cNvPr id="3" name="备注占位符 2"/>
          <p:cNvSpPr>
            <a:spLocks noGrp="1"/>
          </p:cNvSpPr>
          <p:nvPr>
            <p:ph type="body" idx="1"/>
          </p:nvPr>
        </p:nvSpPr>
        <p:spPr/>
        <p:txBody>
          <a:bodyPr/>
          <a:lstStyle/>
          <a:p>
            <a:r>
              <a:rPr lang="zh-CN" altLang="en-US" dirty="0"/>
              <a:t>在前两条规则达成共识的基础上，教练需要要求大家，做出正向回应</a:t>
            </a:r>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17</a:t>
            </a:fld>
            <a:endParaRPr lang="zh-CN" altLang="en-US"/>
          </a:p>
        </p:txBody>
      </p:sp>
    </p:spTree>
    <p:extLst>
      <p:ext uri="{BB962C8B-B14F-4D97-AF65-F5344CB8AC3E}">
        <p14:creationId xmlns:p14="http://schemas.microsoft.com/office/powerpoint/2010/main" val="608379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64D1EC-1162-4599-8F50-954B85439EAD}" type="slidenum">
              <a:rPr lang="zh-CN" altLang="en-US" smtClean="0"/>
              <a:pPr>
                <a:defRPr/>
              </a:pPr>
              <a:t>29</a:t>
            </a:fld>
            <a:endParaRPr lang="zh-CN" altLang="en-US"/>
          </a:p>
        </p:txBody>
      </p:sp>
    </p:spTree>
    <p:extLst>
      <p:ext uri="{BB962C8B-B14F-4D97-AF65-F5344CB8AC3E}">
        <p14:creationId xmlns:p14="http://schemas.microsoft.com/office/powerpoint/2010/main" val="3564310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32</a:t>
            </a:fld>
            <a:endParaRPr lang="zh-CN" altLang="en-US"/>
          </a:p>
        </p:txBody>
      </p:sp>
    </p:spTree>
    <p:extLst>
      <p:ext uri="{BB962C8B-B14F-4D97-AF65-F5344CB8AC3E}">
        <p14:creationId xmlns:p14="http://schemas.microsoft.com/office/powerpoint/2010/main" val="234527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64D1EC-1162-4599-8F50-954B85439EAD}" type="slidenum">
              <a:rPr lang="zh-CN" altLang="en-US" smtClean="0"/>
              <a:pPr>
                <a:defRPr/>
              </a:pPr>
              <a:t>42</a:t>
            </a:fld>
            <a:endParaRPr lang="zh-CN" altLang="en-US"/>
          </a:p>
        </p:txBody>
      </p:sp>
    </p:spTree>
    <p:extLst>
      <p:ext uri="{BB962C8B-B14F-4D97-AF65-F5344CB8AC3E}">
        <p14:creationId xmlns:p14="http://schemas.microsoft.com/office/powerpoint/2010/main" val="3543732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hyperlink" Target="http://www.xintuandui.com/expend/company.asp?keyno=49" TargetMode="External"/><Relationship Id="rId1" Type="http://schemas.openxmlformats.org/officeDocument/2006/relationships/slideMaster" Target="../slideMasters/slideMaster1.xml"/><Relationship Id="rId6" Type="http://schemas.openxmlformats.org/officeDocument/2006/relationships/hyperlink" Target="http://www.xintuandui.com/expend/case.asp?keyno=137" TargetMode="External"/><Relationship Id="rId5" Type="http://schemas.openxmlformats.org/officeDocument/2006/relationships/hyperlink" Target="http://www.xintuandui.com/expend/news.asp?keyno=144&amp;nomflag=2" TargetMode="External"/><Relationship Id="rId4" Type="http://schemas.openxmlformats.org/officeDocument/2006/relationships/hyperlink" Target="http://www.xintuandui.com/expend/pro.asp"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Line 5"/>
          <p:cNvSpPr>
            <a:spLocks noChangeShapeType="1"/>
          </p:cNvSpPr>
          <p:nvPr userDrawn="1"/>
        </p:nvSpPr>
        <p:spPr bwMode="auto">
          <a:xfrm>
            <a:off x="2500598" y="5281613"/>
            <a:ext cx="8234206" cy="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sz="2100"/>
          </a:p>
        </p:txBody>
      </p:sp>
      <p:sp>
        <p:nvSpPr>
          <p:cNvPr id="3" name="Line 6"/>
          <p:cNvSpPr>
            <a:spLocks noChangeShapeType="1"/>
          </p:cNvSpPr>
          <p:nvPr userDrawn="1"/>
        </p:nvSpPr>
        <p:spPr bwMode="auto">
          <a:xfrm>
            <a:off x="2500598" y="6508750"/>
            <a:ext cx="8234206" cy="0"/>
          </a:xfrm>
          <a:prstGeom prst="line">
            <a:avLst/>
          </a:prstGeom>
          <a:noFill/>
          <a:ln w="57150" cmpd="thinThick">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sz="2100"/>
          </a:p>
        </p:txBody>
      </p:sp>
      <p:sp>
        <p:nvSpPr>
          <p:cNvPr id="4" name="Text Box 7"/>
          <p:cNvSpPr txBox="1">
            <a:spLocks noChangeArrowheads="1"/>
          </p:cNvSpPr>
          <p:nvPr userDrawn="1"/>
        </p:nvSpPr>
        <p:spPr bwMode="auto">
          <a:xfrm>
            <a:off x="2500597" y="6735764"/>
            <a:ext cx="709466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en-US" altLang="zh-CN" sz="900" i="1">
                <a:solidFill>
                  <a:srgbClr val="006666"/>
                </a:solidFill>
                <a:cs typeface="Times New Roman" pitchFamily="18" charset="0"/>
              </a:rPr>
              <a:t>© </a:t>
            </a:r>
            <a:r>
              <a:rPr lang="zh-CN" altLang="en-US" sz="900" i="1">
                <a:solidFill>
                  <a:srgbClr val="006666"/>
                </a:solidFill>
              </a:rPr>
              <a:t>本资料在 </a:t>
            </a:r>
            <a:r>
              <a:rPr lang="zh-CN" altLang="en-US" sz="900" b="1" i="1">
                <a:solidFill>
                  <a:srgbClr val="00B050"/>
                </a:solidFill>
              </a:rPr>
              <a:t>新团队</a:t>
            </a:r>
            <a:r>
              <a:rPr lang="zh-CN" altLang="en-US" sz="900" i="1">
                <a:solidFill>
                  <a:srgbClr val="006666"/>
                </a:solidFill>
              </a:rPr>
              <a:t>文档控制范围之内，在得到许可后方可使用</a:t>
            </a:r>
          </a:p>
        </p:txBody>
      </p:sp>
      <p:pic>
        <p:nvPicPr>
          <p:cNvPr id="5" name="Picture 2" descr="C:\Users\Administrator\Desktop\拓展项目数据库 A4版.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567" y="636589"/>
            <a:ext cx="916020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磐石方圆\信息管理\品牌管理\LOGO\新团队 人力资源开发与辅导的专业提供商.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6236" y="6589713"/>
            <a:ext cx="161650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dt" sz="half" idx="10"/>
          </p:nvPr>
        </p:nvSpPr>
        <p:spPr bwMode="auto">
          <a:xfrm>
            <a:off x="9505460" y="6067426"/>
            <a:ext cx="1135545" cy="327025"/>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defTabSz="1043056" fontAlgn="auto">
              <a:spcBef>
                <a:spcPts val="0"/>
              </a:spcBef>
              <a:spcAft>
                <a:spcPts val="0"/>
              </a:spcAft>
              <a:defRPr sz="1200">
                <a:solidFill>
                  <a:srgbClr val="006666"/>
                </a:solidFill>
                <a:latin typeface="Segoe UI" pitchFamily="34" charset="0"/>
                <a:ea typeface="黑体" pitchFamily="49" charset="-122"/>
                <a:cs typeface="Segoe UI" pitchFamily="34" charset="0"/>
              </a:defRPr>
            </a:lvl1pPr>
          </a:lstStyle>
          <a:p>
            <a:pPr>
              <a:defRPr/>
            </a:pPr>
            <a:fld id="{5D1FBD40-B214-4AA5-A779-F01E9ABE2E11}" type="datetime1">
              <a:rPr lang="zh-CN" altLang="en-US"/>
              <a:pPr>
                <a:defRPr/>
              </a:pPr>
              <a:t>2024-02-26</a:t>
            </a:fld>
            <a:endParaRPr lang="en-US" altLang="zh-CN" dirty="0"/>
          </a:p>
        </p:txBody>
      </p:sp>
    </p:spTree>
    <p:extLst>
      <p:ext uri="{BB962C8B-B14F-4D97-AF65-F5344CB8AC3E}">
        <p14:creationId xmlns:p14="http://schemas.microsoft.com/office/powerpoint/2010/main" val="102989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1117585" y="1279526"/>
            <a:ext cx="11405354" cy="428625"/>
          </a:xfrm>
          <a:prstGeom prst="rect">
            <a:avLst/>
          </a:prstGeom>
          <a:solidFill>
            <a:srgbClr val="00B050"/>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3056" fontAlgn="auto">
              <a:spcBef>
                <a:spcPts val="0"/>
              </a:spcBef>
              <a:spcAft>
                <a:spcPts val="0"/>
              </a:spcAft>
              <a:defRPr/>
            </a:pPr>
            <a:endParaRPr lang="zh-CN" altLang="en-US" sz="2100"/>
          </a:p>
        </p:txBody>
      </p:sp>
      <p:grpSp>
        <p:nvGrpSpPr>
          <p:cNvPr id="3" name="组合 6"/>
          <p:cNvGrpSpPr>
            <a:grpSpLocks/>
          </p:cNvGrpSpPr>
          <p:nvPr userDrawn="1"/>
        </p:nvGrpSpPr>
        <p:grpSpPr bwMode="auto">
          <a:xfrm>
            <a:off x="1063702" y="346076"/>
            <a:ext cx="11495159" cy="862013"/>
            <a:chOff x="1789087" y="504008"/>
            <a:chExt cx="9486967" cy="862683"/>
          </a:xfrm>
        </p:grpSpPr>
        <p:sp>
          <p:nvSpPr>
            <p:cNvPr id="4" name="圆角矩形 3"/>
            <p:cNvSpPr/>
            <p:nvPr/>
          </p:nvSpPr>
          <p:spPr>
            <a:xfrm>
              <a:off x="1846733" y="780448"/>
              <a:ext cx="9429321" cy="586243"/>
            </a:xfrm>
            <a:prstGeom prst="round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3056" fontAlgn="auto">
                <a:spcBef>
                  <a:spcPts val="0"/>
                </a:spcBef>
                <a:spcAft>
                  <a:spcPts val="0"/>
                </a:spcAft>
                <a:defRPr/>
              </a:pPr>
              <a:endParaRPr lang="zh-CN" altLang="en-US" sz="2100"/>
            </a:p>
          </p:txBody>
        </p:sp>
        <p:sp>
          <p:nvSpPr>
            <p:cNvPr id="5" name="矩形 4"/>
            <p:cNvSpPr/>
            <p:nvPr/>
          </p:nvSpPr>
          <p:spPr>
            <a:xfrm>
              <a:off x="1789087" y="504008"/>
              <a:ext cx="2030803" cy="851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3056" fontAlgn="auto">
                <a:spcBef>
                  <a:spcPts val="0"/>
                </a:spcBef>
                <a:spcAft>
                  <a:spcPts val="0"/>
                </a:spcAft>
                <a:defRPr/>
              </a:pPr>
              <a:endParaRPr lang="zh-CN" altLang="en-US" sz="2100"/>
            </a:p>
          </p:txBody>
        </p:sp>
      </p:grpSp>
      <p:sp>
        <p:nvSpPr>
          <p:cNvPr id="6" name="Text Box 7"/>
          <p:cNvSpPr txBox="1">
            <a:spLocks noChangeArrowheads="1"/>
          </p:cNvSpPr>
          <p:nvPr userDrawn="1"/>
        </p:nvSpPr>
        <p:spPr bwMode="auto">
          <a:xfrm>
            <a:off x="1003832" y="7067550"/>
            <a:ext cx="440049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en-US" altLang="zh-CN" sz="900" i="1">
                <a:solidFill>
                  <a:srgbClr val="7F7F7F"/>
                </a:solidFill>
                <a:cs typeface="Times New Roman" pitchFamily="18" charset="0"/>
              </a:rPr>
              <a:t>© </a:t>
            </a:r>
            <a:r>
              <a:rPr lang="zh-CN" altLang="en-US" sz="900" i="1">
                <a:solidFill>
                  <a:srgbClr val="7F7F7F"/>
                </a:solidFill>
              </a:rPr>
              <a:t>本资料在 </a:t>
            </a:r>
            <a:r>
              <a:rPr lang="zh-CN" altLang="en-US" sz="900" b="1" i="1">
                <a:solidFill>
                  <a:srgbClr val="00B050"/>
                </a:solidFill>
              </a:rPr>
              <a:t>新团队</a:t>
            </a:r>
            <a:r>
              <a:rPr lang="zh-CN" altLang="en-US" sz="900" i="1">
                <a:solidFill>
                  <a:srgbClr val="7F7F7F"/>
                </a:solidFill>
              </a:rPr>
              <a:t>文档控制范围之内，在得到许可后方可使用</a:t>
            </a:r>
          </a:p>
        </p:txBody>
      </p:sp>
      <p:grpSp>
        <p:nvGrpSpPr>
          <p:cNvPr id="7" name="组合 28"/>
          <p:cNvGrpSpPr>
            <a:grpSpLocks/>
          </p:cNvGrpSpPr>
          <p:nvPr userDrawn="1"/>
        </p:nvGrpSpPr>
        <p:grpSpPr bwMode="auto">
          <a:xfrm>
            <a:off x="3715971" y="779465"/>
            <a:ext cx="1069599" cy="261610"/>
            <a:chOff x="2956515" y="780235"/>
            <a:chExt cx="850335" cy="261283"/>
          </a:xfrm>
        </p:grpSpPr>
        <p:sp>
          <p:nvSpPr>
            <p:cNvPr id="8" name="TextBox 7">
              <a:hlinkClick r:id="rId2"/>
            </p:cNvPr>
            <p:cNvSpPr txBox="1">
              <a:spLocks noChangeArrowheads="1"/>
            </p:cNvSpPr>
            <p:nvPr userDrawn="1"/>
          </p:nvSpPr>
          <p:spPr bwMode="auto">
            <a:xfrm>
              <a:off x="3099307" y="780235"/>
              <a:ext cx="707543" cy="2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1100">
                  <a:solidFill>
                    <a:srgbClr val="00B050"/>
                  </a:solidFill>
                  <a:latin typeface="微软雅黑" pitchFamily="34" charset="-122"/>
                  <a:ea typeface="微软雅黑" pitchFamily="34" charset="-122"/>
                </a:rPr>
                <a:t>走进新团队</a:t>
              </a:r>
            </a:p>
          </p:txBody>
        </p:sp>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56515" y="849183"/>
              <a:ext cx="142876" cy="12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29"/>
          <p:cNvGrpSpPr>
            <a:grpSpLocks/>
          </p:cNvGrpSpPr>
          <p:nvPr userDrawn="1"/>
        </p:nvGrpSpPr>
        <p:grpSpPr bwMode="auto">
          <a:xfrm>
            <a:off x="6088846" y="779465"/>
            <a:ext cx="896603" cy="261610"/>
            <a:chOff x="4632320" y="780235"/>
            <a:chExt cx="713219" cy="261283"/>
          </a:xfrm>
        </p:grpSpPr>
        <p:sp>
          <p:nvSpPr>
            <p:cNvPr id="11" name="TextBox 10">
              <a:hlinkClick r:id="rId4"/>
            </p:cNvPr>
            <p:cNvSpPr txBox="1">
              <a:spLocks noChangeArrowheads="1"/>
            </p:cNvSpPr>
            <p:nvPr userDrawn="1"/>
          </p:nvSpPr>
          <p:spPr bwMode="auto">
            <a:xfrm>
              <a:off x="4749795" y="780235"/>
              <a:ext cx="595744" cy="2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1100">
                  <a:solidFill>
                    <a:srgbClr val="00B050"/>
                  </a:solidFill>
                  <a:latin typeface="微软雅黑" pitchFamily="34" charset="-122"/>
                  <a:ea typeface="微软雅黑" pitchFamily="34" charset="-122"/>
                </a:rPr>
                <a:t>培训服务</a:t>
              </a:r>
            </a:p>
          </p:txBody>
        </p:sp>
        <p:pic>
          <p:nvPicPr>
            <p:cNvPr id="12"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32320" y="849183"/>
              <a:ext cx="142876" cy="12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30"/>
          <p:cNvGrpSpPr>
            <a:grpSpLocks/>
          </p:cNvGrpSpPr>
          <p:nvPr userDrawn="1"/>
        </p:nvGrpSpPr>
        <p:grpSpPr bwMode="auto">
          <a:xfrm>
            <a:off x="8252168" y="779465"/>
            <a:ext cx="928534" cy="261610"/>
            <a:chOff x="6442083" y="780235"/>
            <a:chExt cx="739120" cy="261283"/>
          </a:xfrm>
        </p:grpSpPr>
        <p:sp>
          <p:nvSpPr>
            <p:cNvPr id="14" name="TextBox 13">
              <a:hlinkClick r:id="rId5"/>
            </p:cNvPr>
            <p:cNvSpPr txBox="1">
              <a:spLocks noChangeArrowheads="1"/>
            </p:cNvSpPr>
            <p:nvPr userDrawn="1"/>
          </p:nvSpPr>
          <p:spPr bwMode="auto">
            <a:xfrm>
              <a:off x="6585055" y="780235"/>
              <a:ext cx="596148" cy="2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1100">
                  <a:solidFill>
                    <a:srgbClr val="00B050"/>
                  </a:solidFill>
                  <a:latin typeface="微软雅黑" pitchFamily="34" charset="-122"/>
                  <a:ea typeface="微软雅黑" pitchFamily="34" charset="-122"/>
                </a:rPr>
                <a:t>知识文库</a:t>
              </a:r>
            </a:p>
          </p:txBody>
        </p:sp>
        <p:pic>
          <p:nvPicPr>
            <p:cNvPr id="1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42083" y="849183"/>
              <a:ext cx="142876" cy="12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31"/>
          <p:cNvGrpSpPr>
            <a:grpSpLocks/>
          </p:cNvGrpSpPr>
          <p:nvPr userDrawn="1"/>
        </p:nvGrpSpPr>
        <p:grpSpPr bwMode="auto">
          <a:xfrm>
            <a:off x="10445427" y="779465"/>
            <a:ext cx="886626" cy="261610"/>
            <a:chOff x="8308996" y="780235"/>
            <a:chExt cx="704971" cy="261283"/>
          </a:xfrm>
        </p:grpSpPr>
        <p:sp>
          <p:nvSpPr>
            <p:cNvPr id="17" name="TextBox 16">
              <a:hlinkClick r:id="rId6"/>
            </p:cNvPr>
            <p:cNvSpPr txBox="1">
              <a:spLocks noChangeArrowheads="1"/>
            </p:cNvSpPr>
            <p:nvPr userDrawn="1"/>
          </p:nvSpPr>
          <p:spPr bwMode="auto">
            <a:xfrm>
              <a:off x="8418486" y="780235"/>
              <a:ext cx="595481" cy="2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1100">
                  <a:solidFill>
                    <a:srgbClr val="00B050"/>
                  </a:solidFill>
                  <a:latin typeface="微软雅黑" pitchFamily="34" charset="-122"/>
                  <a:ea typeface="微软雅黑" pitchFamily="34" charset="-122"/>
                </a:rPr>
                <a:t>项目案例</a:t>
              </a:r>
            </a:p>
          </p:txBody>
        </p:sp>
        <p:pic>
          <p:nvPicPr>
            <p:cNvPr id="1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08996" y="849183"/>
              <a:ext cx="142876" cy="12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 descr="F:\磐石方圆\信息管理\品牌管理\LOGO\新团队 logo 印章版 version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63702" y="279400"/>
            <a:ext cx="230901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569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61900" y="4858813"/>
            <a:ext cx="11426508" cy="1501751"/>
          </a:xfrm>
          <a:prstGeom prst="rect">
            <a:avLst/>
          </a:prstGeom>
        </p:spPr>
        <p:txBody>
          <a:bodyPr anchor="t"/>
          <a:lstStyle>
            <a:lvl1pPr algn="l">
              <a:defRPr sz="4600" b="1" cap="all"/>
            </a:lvl1pPr>
          </a:lstStyle>
          <a:p>
            <a:r>
              <a:rPr lang="zh-CN" altLang="en-US"/>
              <a:t>单击此处编辑母版标题样式</a:t>
            </a:r>
          </a:p>
        </p:txBody>
      </p:sp>
      <p:sp>
        <p:nvSpPr>
          <p:cNvPr id="3" name="文本占位符 2"/>
          <p:cNvSpPr>
            <a:spLocks noGrp="1"/>
          </p:cNvSpPr>
          <p:nvPr>
            <p:ph type="body" idx="1"/>
          </p:nvPr>
        </p:nvSpPr>
        <p:spPr>
          <a:xfrm>
            <a:off x="1061900" y="3204786"/>
            <a:ext cx="11426508" cy="1654026"/>
          </a:xfrm>
          <a:prstGeom prst="rect">
            <a:avLst/>
          </a:prstGeom>
        </p:spPr>
        <p:txBody>
          <a:bodyPr anchor="b"/>
          <a:lstStyle>
            <a:lvl1pPr marL="0" indent="0">
              <a:buNone/>
              <a:defRPr sz="2300">
                <a:solidFill>
                  <a:schemeClr val="tx1">
                    <a:tint val="75000"/>
                  </a:schemeClr>
                </a:solidFill>
              </a:defRPr>
            </a:lvl1pPr>
            <a:lvl2pPr marL="521528" indent="0">
              <a:buNone/>
              <a:defRPr sz="2100">
                <a:solidFill>
                  <a:schemeClr val="tx1">
                    <a:tint val="75000"/>
                  </a:schemeClr>
                </a:solidFill>
              </a:defRPr>
            </a:lvl2pPr>
            <a:lvl3pPr marL="1043056" indent="0">
              <a:buNone/>
              <a:defRPr sz="1800">
                <a:solidFill>
                  <a:schemeClr val="tx1">
                    <a:tint val="75000"/>
                  </a:schemeClr>
                </a:solidFill>
              </a:defRPr>
            </a:lvl3pPr>
            <a:lvl4pPr marL="1564584" indent="0">
              <a:buNone/>
              <a:defRPr sz="1600">
                <a:solidFill>
                  <a:schemeClr val="tx1">
                    <a:tint val="75000"/>
                  </a:schemeClr>
                </a:solidFill>
              </a:defRPr>
            </a:lvl4pPr>
            <a:lvl5pPr marL="2086112" indent="0">
              <a:buNone/>
              <a:defRPr sz="1600">
                <a:solidFill>
                  <a:schemeClr val="tx1">
                    <a:tint val="75000"/>
                  </a:schemeClr>
                </a:solidFill>
              </a:defRPr>
            </a:lvl5pPr>
            <a:lvl6pPr marL="2607640" indent="0">
              <a:buNone/>
              <a:defRPr sz="1600">
                <a:solidFill>
                  <a:schemeClr val="tx1">
                    <a:tint val="75000"/>
                  </a:schemeClr>
                </a:solidFill>
              </a:defRPr>
            </a:lvl6pPr>
            <a:lvl7pPr marL="3129168" indent="0">
              <a:buNone/>
              <a:defRPr sz="1600">
                <a:solidFill>
                  <a:schemeClr val="tx1">
                    <a:tint val="75000"/>
                  </a:schemeClr>
                </a:solidFill>
              </a:defRPr>
            </a:lvl7pPr>
            <a:lvl8pPr marL="3650696" indent="0">
              <a:buNone/>
              <a:defRPr sz="1600">
                <a:solidFill>
                  <a:schemeClr val="tx1">
                    <a:tint val="75000"/>
                  </a:schemeClr>
                </a:solidFill>
              </a:defRPr>
            </a:lvl8pPr>
            <a:lvl9pPr marL="4172224"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5" name="页脚占位符 4"/>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ED107F9B-225C-4A44-96CD-17E57C784407}" type="slidenum">
              <a:rPr lang="zh-CN" altLang="en-US"/>
              <a:pPr>
                <a:defRPr/>
              </a:pPr>
              <a:t>‹#›</a:t>
            </a:fld>
            <a:endParaRPr lang="zh-CN" altLang="en-US"/>
          </a:p>
        </p:txBody>
      </p:sp>
    </p:spTree>
    <p:extLst>
      <p:ext uri="{BB962C8B-B14F-4D97-AF65-F5344CB8AC3E}">
        <p14:creationId xmlns:p14="http://schemas.microsoft.com/office/powerpoint/2010/main" val="1136153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72148" y="302802"/>
            <a:ext cx="12098655" cy="1260211"/>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86507" y="1944576"/>
            <a:ext cx="6961860" cy="5502919"/>
          </a:xfrm>
          <a:prstGeom prst="rect">
            <a:avLst/>
          </a:prstGeo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972418" y="1944576"/>
            <a:ext cx="6961861" cy="5502919"/>
          </a:xfrm>
          <a:prstGeom prst="rect">
            <a:avLst/>
          </a:prstGeo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6" name="页脚占位符 5"/>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F47175C8-1864-4BDB-8B41-B6129D150636}" type="slidenum">
              <a:rPr lang="zh-CN" altLang="en-US"/>
              <a:pPr>
                <a:defRPr/>
              </a:pPr>
              <a:t>‹#›</a:t>
            </a:fld>
            <a:endParaRPr lang="zh-CN" altLang="en-US"/>
          </a:p>
        </p:txBody>
      </p:sp>
    </p:spTree>
    <p:extLst>
      <p:ext uri="{BB962C8B-B14F-4D97-AF65-F5344CB8AC3E}">
        <p14:creationId xmlns:p14="http://schemas.microsoft.com/office/powerpoint/2010/main" val="2627739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72148" y="302802"/>
            <a:ext cx="12098655" cy="1260211"/>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72148" y="1692534"/>
            <a:ext cx="5939637" cy="705367"/>
          </a:xfrm>
          <a:prstGeom prst="rect">
            <a:avLst/>
          </a:prstGeo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zh-CN" altLang="en-US"/>
              <a:t>单击此处编辑母版文本样式</a:t>
            </a:r>
          </a:p>
        </p:txBody>
      </p:sp>
      <p:sp>
        <p:nvSpPr>
          <p:cNvPr id="4" name="内容占位符 3"/>
          <p:cNvSpPr>
            <a:spLocks noGrp="1"/>
          </p:cNvSpPr>
          <p:nvPr>
            <p:ph sz="half" idx="2"/>
          </p:nvPr>
        </p:nvSpPr>
        <p:spPr>
          <a:xfrm>
            <a:off x="672148" y="2397901"/>
            <a:ext cx="5939637" cy="4356478"/>
          </a:xfrm>
          <a:prstGeom prst="rect">
            <a:avLst/>
          </a:prstGeo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828833" y="1692534"/>
            <a:ext cx="5941970" cy="705367"/>
          </a:xfrm>
          <a:prstGeom prst="rect">
            <a:avLst/>
          </a:prstGeo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zh-CN" altLang="en-US"/>
              <a:t>单击此处编辑母版文本样式</a:t>
            </a:r>
          </a:p>
        </p:txBody>
      </p:sp>
      <p:sp>
        <p:nvSpPr>
          <p:cNvPr id="6" name="内容占位符 5"/>
          <p:cNvSpPr>
            <a:spLocks noGrp="1"/>
          </p:cNvSpPr>
          <p:nvPr>
            <p:ph sz="quarter" idx="4"/>
          </p:nvPr>
        </p:nvSpPr>
        <p:spPr>
          <a:xfrm>
            <a:off x="6828833" y="2397901"/>
            <a:ext cx="5941970" cy="4356478"/>
          </a:xfrm>
          <a:prstGeom prst="rect">
            <a:avLst/>
          </a:prstGeo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8" name="页脚占位符 7"/>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BCDA6E3C-5259-47C5-9619-1E69FF31C294}" type="slidenum">
              <a:rPr lang="zh-CN" altLang="en-US"/>
              <a:pPr>
                <a:defRPr/>
              </a:pPr>
              <a:t>‹#›</a:t>
            </a:fld>
            <a:endParaRPr lang="zh-CN" altLang="en-US"/>
          </a:p>
        </p:txBody>
      </p:sp>
    </p:spTree>
    <p:extLst>
      <p:ext uri="{BB962C8B-B14F-4D97-AF65-F5344CB8AC3E}">
        <p14:creationId xmlns:p14="http://schemas.microsoft.com/office/powerpoint/2010/main" val="429284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72148" y="302802"/>
            <a:ext cx="12098655" cy="126021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4" name="页脚占位符 3"/>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F3C0E64D-8629-43D5-84FA-314EF4190AEE}" type="slidenum">
              <a:rPr lang="zh-CN" altLang="en-US"/>
              <a:pPr>
                <a:defRPr/>
              </a:pPr>
              <a:t>‹#›</a:t>
            </a:fld>
            <a:endParaRPr lang="zh-CN" altLang="en-US"/>
          </a:p>
        </p:txBody>
      </p:sp>
    </p:spTree>
    <p:extLst>
      <p:ext uri="{BB962C8B-B14F-4D97-AF65-F5344CB8AC3E}">
        <p14:creationId xmlns:p14="http://schemas.microsoft.com/office/powerpoint/2010/main" val="2686462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3" name="页脚占位符 2"/>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F6AB69EA-7B8F-490D-A2D4-6BC77E237531}" type="slidenum">
              <a:rPr lang="zh-CN" altLang="en-US"/>
              <a:pPr>
                <a:defRPr/>
              </a:pPr>
              <a:t>‹#›</a:t>
            </a:fld>
            <a:endParaRPr lang="zh-CN" altLang="en-US"/>
          </a:p>
        </p:txBody>
      </p:sp>
    </p:spTree>
    <p:extLst>
      <p:ext uri="{BB962C8B-B14F-4D97-AF65-F5344CB8AC3E}">
        <p14:creationId xmlns:p14="http://schemas.microsoft.com/office/powerpoint/2010/main" val="798959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72149" y="301050"/>
            <a:ext cx="4422638" cy="1281214"/>
          </a:xfrm>
          <a:prstGeom prst="rect">
            <a:avLst/>
          </a:prstGeom>
        </p:spPr>
        <p:txBody>
          <a:bodyPr anchor="b"/>
          <a:lstStyle>
            <a:lvl1pPr algn="l">
              <a:defRPr sz="2300" b="1"/>
            </a:lvl1pPr>
          </a:lstStyle>
          <a:p>
            <a:r>
              <a:rPr lang="zh-CN" altLang="en-US"/>
              <a:t>单击此处编辑母版标题样式</a:t>
            </a:r>
          </a:p>
        </p:txBody>
      </p:sp>
      <p:sp>
        <p:nvSpPr>
          <p:cNvPr id="3" name="内容占位符 2"/>
          <p:cNvSpPr>
            <a:spLocks noGrp="1"/>
          </p:cNvSpPr>
          <p:nvPr>
            <p:ph idx="1"/>
          </p:nvPr>
        </p:nvSpPr>
        <p:spPr>
          <a:xfrm>
            <a:off x="5255820" y="301051"/>
            <a:ext cx="7514983" cy="6453328"/>
          </a:xfrm>
          <a:prstGeom prst="rect">
            <a:avLst/>
          </a:prstGeo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72149" y="1582265"/>
            <a:ext cx="4422638" cy="5172114"/>
          </a:xfrm>
          <a:prstGeom prst="rect">
            <a:avLst/>
          </a:prstGeo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6" name="页脚占位符 5"/>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2AE2800A-7818-4C45-A70B-C2508A492BC9}" type="slidenum">
              <a:rPr lang="zh-CN" altLang="en-US"/>
              <a:pPr>
                <a:defRPr/>
              </a:pPr>
              <a:t>‹#›</a:t>
            </a:fld>
            <a:endParaRPr lang="zh-CN" altLang="en-US"/>
          </a:p>
        </p:txBody>
      </p:sp>
    </p:spTree>
    <p:extLst>
      <p:ext uri="{BB962C8B-B14F-4D97-AF65-F5344CB8AC3E}">
        <p14:creationId xmlns:p14="http://schemas.microsoft.com/office/powerpoint/2010/main" val="445315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34912" y="5292885"/>
            <a:ext cx="8065770" cy="624855"/>
          </a:xfrm>
          <a:prstGeom prst="rect">
            <a:avLst/>
          </a:prstGeom>
        </p:spPr>
        <p:txBody>
          <a:bodyPr anchor="b"/>
          <a:lstStyle>
            <a:lvl1pPr algn="l">
              <a:defRPr sz="2300" b="1"/>
            </a:lvl1pPr>
          </a:lstStyle>
          <a:p>
            <a:r>
              <a:rPr lang="zh-CN" altLang="en-US"/>
              <a:t>单击此处编辑母版标题样式</a:t>
            </a:r>
          </a:p>
        </p:txBody>
      </p:sp>
      <p:sp>
        <p:nvSpPr>
          <p:cNvPr id="3" name="图片占位符 2"/>
          <p:cNvSpPr>
            <a:spLocks noGrp="1"/>
          </p:cNvSpPr>
          <p:nvPr>
            <p:ph type="pic" idx="1"/>
          </p:nvPr>
        </p:nvSpPr>
        <p:spPr>
          <a:xfrm>
            <a:off x="2634912" y="675613"/>
            <a:ext cx="8065770" cy="4536758"/>
          </a:xfrm>
          <a:prstGeom prst="rect">
            <a:avLst/>
          </a:prstGeom>
        </p:spPr>
        <p:txBody>
          <a:bodyPr/>
          <a:lstStyle>
            <a:lvl1pPr marL="0" indent="0">
              <a:buNone/>
              <a:defRPr sz="3700"/>
            </a:lvl1pPr>
            <a:lvl2pPr marL="521528" indent="0">
              <a:buNone/>
              <a:defRPr sz="3200"/>
            </a:lvl2pPr>
            <a:lvl3pPr marL="1043056" indent="0">
              <a:buNone/>
              <a:defRPr sz="2700"/>
            </a:lvl3pPr>
            <a:lvl4pPr marL="1564584" indent="0">
              <a:buNone/>
              <a:defRPr sz="2300"/>
            </a:lvl4pPr>
            <a:lvl5pPr marL="2086112" indent="0">
              <a:buNone/>
              <a:defRPr sz="2300"/>
            </a:lvl5pPr>
            <a:lvl6pPr marL="2607640" indent="0">
              <a:buNone/>
              <a:defRPr sz="2300"/>
            </a:lvl6pPr>
            <a:lvl7pPr marL="3129168" indent="0">
              <a:buNone/>
              <a:defRPr sz="2300"/>
            </a:lvl7pPr>
            <a:lvl8pPr marL="3650696" indent="0">
              <a:buNone/>
              <a:defRPr sz="2300"/>
            </a:lvl8pPr>
            <a:lvl9pPr marL="4172224" indent="0">
              <a:buNone/>
              <a:defRPr sz="2300"/>
            </a:lvl9pPr>
          </a:lstStyle>
          <a:p>
            <a:pPr lvl="0"/>
            <a:endParaRPr lang="zh-CN" altLang="en-US" noProof="0"/>
          </a:p>
        </p:txBody>
      </p:sp>
      <p:sp>
        <p:nvSpPr>
          <p:cNvPr id="4" name="文本占位符 3"/>
          <p:cNvSpPr>
            <a:spLocks noGrp="1"/>
          </p:cNvSpPr>
          <p:nvPr>
            <p:ph type="body" sz="half" idx="2"/>
          </p:nvPr>
        </p:nvSpPr>
        <p:spPr>
          <a:xfrm>
            <a:off x="2634912" y="5917739"/>
            <a:ext cx="8065770" cy="887398"/>
          </a:xfrm>
          <a:prstGeom prst="rect">
            <a:avLst/>
          </a:prstGeo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6" name="页脚占位符 5"/>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D3CA2109-58BB-44CB-9175-5F8CD22E152C}" type="slidenum">
              <a:rPr lang="zh-CN" altLang="en-US"/>
              <a:pPr>
                <a:defRPr/>
              </a:pPr>
              <a:t>‹#›</a:t>
            </a:fld>
            <a:endParaRPr lang="zh-CN" altLang="en-US"/>
          </a:p>
        </p:txBody>
      </p:sp>
    </p:spTree>
    <p:extLst>
      <p:ext uri="{BB962C8B-B14F-4D97-AF65-F5344CB8AC3E}">
        <p14:creationId xmlns:p14="http://schemas.microsoft.com/office/powerpoint/2010/main" val="3271834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72148" y="302802"/>
            <a:ext cx="12098655" cy="1260211"/>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72148" y="1764295"/>
            <a:ext cx="12098655" cy="499008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5" name="页脚占位符 4"/>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A502A2CD-D768-417E-9303-2E145070481E}" type="slidenum">
              <a:rPr lang="zh-CN" altLang="en-US"/>
              <a:pPr>
                <a:defRPr/>
              </a:pPr>
              <a:t>‹#›</a:t>
            </a:fld>
            <a:endParaRPr lang="zh-CN" altLang="en-US"/>
          </a:p>
        </p:txBody>
      </p:sp>
    </p:spTree>
    <p:extLst>
      <p:ext uri="{BB962C8B-B14F-4D97-AF65-F5344CB8AC3E}">
        <p14:creationId xmlns:p14="http://schemas.microsoft.com/office/powerpoint/2010/main" val="236464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398501" y="334306"/>
            <a:ext cx="3535777" cy="71131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86507" y="334306"/>
            <a:ext cx="10387946" cy="71131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72547"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8D839B0D-861E-458D-A3E4-5A284B2C3B66}" type="datetimeFigureOut">
              <a:rPr lang="zh-CN" altLang="en-US"/>
              <a:pPr>
                <a:defRPr/>
              </a:pPr>
              <a:t>2024-02-26</a:t>
            </a:fld>
            <a:endParaRPr lang="zh-CN" altLang="en-US"/>
          </a:p>
        </p:txBody>
      </p:sp>
      <p:sp>
        <p:nvSpPr>
          <p:cNvPr id="5" name="页脚占位符 4"/>
          <p:cNvSpPr>
            <a:spLocks noGrp="1"/>
          </p:cNvSpPr>
          <p:nvPr>
            <p:ph type="ftr" sz="quarter" idx="11"/>
          </p:nvPr>
        </p:nvSpPr>
        <p:spPr>
          <a:xfrm>
            <a:off x="4592078" y="7008814"/>
            <a:ext cx="4258797" cy="401637"/>
          </a:xfrm>
          <a:prstGeom prst="rect">
            <a:avLst/>
          </a:prstGeom>
        </p:spPr>
        <p:txBody>
          <a:bodyPr/>
          <a:lstStyle>
            <a:lvl1pPr defTabSz="1043056"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9633183" y="7008814"/>
            <a:ext cx="3137221" cy="401637"/>
          </a:xfrm>
          <a:prstGeom prst="rect">
            <a:avLst/>
          </a:prstGeom>
        </p:spPr>
        <p:txBody>
          <a:bodyPr/>
          <a:lstStyle>
            <a:lvl1pPr defTabSz="1043056" fontAlgn="auto">
              <a:spcBef>
                <a:spcPts val="0"/>
              </a:spcBef>
              <a:spcAft>
                <a:spcPts val="0"/>
              </a:spcAft>
              <a:defRPr>
                <a:latin typeface="+mn-lt"/>
                <a:ea typeface="+mn-ea"/>
              </a:defRPr>
            </a:lvl1pPr>
          </a:lstStyle>
          <a:p>
            <a:pPr>
              <a:defRPr/>
            </a:pPr>
            <a:fld id="{4AA9A4E3-1FD3-4F6F-A1EC-290C60C5D9D2}" type="slidenum">
              <a:rPr lang="zh-CN" altLang="en-US"/>
              <a:pPr>
                <a:defRPr/>
              </a:pPr>
              <a:t>‹#›</a:t>
            </a:fld>
            <a:endParaRPr lang="zh-CN" altLang="en-US"/>
          </a:p>
        </p:txBody>
      </p:sp>
    </p:spTree>
    <p:extLst>
      <p:ext uri="{BB962C8B-B14F-4D97-AF65-F5344CB8AC3E}">
        <p14:creationId xmlns:p14="http://schemas.microsoft.com/office/powerpoint/2010/main" val="911569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Picture 2" descr="F:\磐石方圆\研产销\培训研发\产品研发记录\敦煌密藏\敦煌密藏_输出\敦煌密藏_教材\敦煌密藏_培训师用\1《敦煌密藏》海报POP\敦煌密藏海报2012081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83" y="-144463"/>
            <a:ext cx="13442950" cy="1069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09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6" name="直接连接符 5"/>
          <p:cNvCxnSpPr/>
          <p:nvPr userDrawn="1"/>
        </p:nvCxnSpPr>
        <p:spPr>
          <a:xfrm>
            <a:off x="0" y="7177336"/>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363629" y="7211352"/>
            <a:ext cx="1723549" cy="246221"/>
          </a:xfrm>
          <a:prstGeom prst="rect">
            <a:avLst/>
          </a:prstGeom>
          <a:noFill/>
        </p:spPr>
        <p:txBody>
          <a:bodyPr wrap="none" rtlCol="0">
            <a:spAutoFit/>
          </a:bodyPr>
          <a:lstStyle/>
          <a:p>
            <a:r>
              <a:rPr lang="zh-CN" altLang="en-US" sz="1000" b="0" dirty="0">
                <a:solidFill>
                  <a:schemeClr val="bg2">
                    <a:lumMod val="50000"/>
                  </a:schemeClr>
                </a:solidFill>
                <a:latin typeface="微软雅黑" panose="020B0503020204020204" pitchFamily="34" charset="-122"/>
                <a:ea typeface="微软雅黑" panose="020B0503020204020204" pitchFamily="34" charset="-122"/>
              </a:rPr>
              <a:t>让天下没有难做的团队训练</a:t>
            </a:r>
          </a:p>
        </p:txBody>
      </p:sp>
      <p:grpSp>
        <p:nvGrpSpPr>
          <p:cNvPr id="3" name="组合 2"/>
          <p:cNvGrpSpPr/>
          <p:nvPr userDrawn="1"/>
        </p:nvGrpSpPr>
        <p:grpSpPr>
          <a:xfrm>
            <a:off x="0" y="1"/>
            <a:ext cx="13442950" cy="549769"/>
            <a:chOff x="0" y="0"/>
            <a:chExt cx="10693400" cy="549769"/>
          </a:xfrm>
        </p:grpSpPr>
        <p:pic>
          <p:nvPicPr>
            <p:cNvPr id="7" name="Picture 3" descr="ppt模版-0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7594" b="15455"/>
            <a:stretch/>
          </p:blipFill>
          <p:spPr bwMode="auto">
            <a:xfrm>
              <a:off x="0" y="0"/>
              <a:ext cx="10693400" cy="549769"/>
            </a:xfrm>
            <a:prstGeom prst="rect">
              <a:avLst/>
            </a:prstGeom>
            <a:solidFill>
              <a:schemeClr val="bg1">
                <a:lumMod val="65000"/>
              </a:schemeClr>
            </a:solidFill>
            <a:ln>
              <a:noFill/>
            </a:ln>
          </p:spPr>
        </p:pic>
        <p:sp>
          <p:nvSpPr>
            <p:cNvPr id="8" name="矩形 7"/>
            <p:cNvSpPr/>
            <p:nvPr userDrawn="1"/>
          </p:nvSpPr>
          <p:spPr>
            <a:xfrm>
              <a:off x="7938988" y="0"/>
              <a:ext cx="2754412" cy="5497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grpSp>
    </p:spTree>
    <p:extLst>
      <p:ext uri="{BB962C8B-B14F-4D97-AF65-F5344CB8AC3E}">
        <p14:creationId xmlns:p14="http://schemas.microsoft.com/office/powerpoint/2010/main" val="365511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4099" name="Picture 3" descr="J:\新团队工作文件-淘盘\北京磐石方圆\研产销\培训研发\产品研发记录\沙盘模拟培训系列\敦煌密藏\敦煌密藏_图纸\敦煌密藏_驼队_教具标签\敦煌密藏_PPT内页背景02.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2700512"/>
            <a:ext cx="13442950" cy="48607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0" y="7177336"/>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3" descr="ppt模版-0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594" b="15455"/>
          <a:stretch/>
        </p:blipFill>
        <p:spPr bwMode="auto">
          <a:xfrm>
            <a:off x="0" y="1"/>
            <a:ext cx="13442950" cy="549769"/>
          </a:xfrm>
          <a:prstGeom prst="rect">
            <a:avLst/>
          </a:prstGeom>
          <a:solidFill>
            <a:schemeClr val="bg1">
              <a:lumMod val="65000"/>
            </a:schemeClr>
          </a:solidFill>
          <a:ln>
            <a:noFill/>
          </a:ln>
        </p:spPr>
      </p:pic>
      <p:sp>
        <p:nvSpPr>
          <p:cNvPr id="3" name="矩形 2"/>
          <p:cNvSpPr/>
          <p:nvPr userDrawn="1"/>
        </p:nvSpPr>
        <p:spPr>
          <a:xfrm>
            <a:off x="9980307" y="1"/>
            <a:ext cx="3462643" cy="5497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8" name="TextBox 3"/>
          <p:cNvSpPr txBox="1"/>
          <p:nvPr userDrawn="1"/>
        </p:nvSpPr>
        <p:spPr>
          <a:xfrm>
            <a:off x="5363629" y="7211352"/>
            <a:ext cx="1723549" cy="246221"/>
          </a:xfrm>
          <a:prstGeom prst="rect">
            <a:avLst/>
          </a:prstGeom>
          <a:noFill/>
        </p:spPr>
        <p:txBody>
          <a:bodyPr wrap="none" rtlCol="0">
            <a:spAutoFit/>
          </a:bodyPr>
          <a:lstStyle/>
          <a:p>
            <a:r>
              <a:rPr lang="zh-CN" altLang="en-US" sz="1000" b="0" dirty="0">
                <a:solidFill>
                  <a:schemeClr val="bg2">
                    <a:lumMod val="50000"/>
                  </a:schemeClr>
                </a:solidFill>
                <a:latin typeface="微软雅黑" panose="020B0503020204020204" pitchFamily="34" charset="-122"/>
                <a:ea typeface="微软雅黑" panose="020B0503020204020204" pitchFamily="34" charset="-122"/>
              </a:rPr>
              <a:t>让天下没有难做的团队训练</a:t>
            </a:r>
          </a:p>
        </p:txBody>
      </p:sp>
    </p:spTree>
    <p:extLst>
      <p:ext uri="{BB962C8B-B14F-4D97-AF65-F5344CB8AC3E}">
        <p14:creationId xmlns:p14="http://schemas.microsoft.com/office/powerpoint/2010/main" val="30830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099" name="Picture 3" descr="J:\新团队工作文件-淘盘\北京磐石方圆\研产销\培训研发\产品研发记录\沙盘模拟培训系列\敦煌密藏\敦煌密藏_图纸\敦煌密藏_驼队_教具标签\敦煌密藏_PPT内页背景02.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2700512"/>
            <a:ext cx="13442950" cy="48607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0" y="7177336"/>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3" descr="ppt模版-0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594" b="15455"/>
          <a:stretch/>
        </p:blipFill>
        <p:spPr bwMode="auto">
          <a:xfrm>
            <a:off x="0" y="1"/>
            <a:ext cx="13442950" cy="549769"/>
          </a:xfrm>
          <a:prstGeom prst="rect">
            <a:avLst/>
          </a:prstGeom>
          <a:solidFill>
            <a:schemeClr val="bg1">
              <a:lumMod val="65000"/>
            </a:schemeClr>
          </a:solidFill>
          <a:ln>
            <a:noFill/>
          </a:ln>
        </p:spPr>
      </p:pic>
      <p:sp>
        <p:nvSpPr>
          <p:cNvPr id="3" name="矩形 2"/>
          <p:cNvSpPr/>
          <p:nvPr userDrawn="1"/>
        </p:nvSpPr>
        <p:spPr>
          <a:xfrm>
            <a:off x="9980307" y="1"/>
            <a:ext cx="3462643" cy="5497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8" name="TextBox 3"/>
          <p:cNvSpPr txBox="1"/>
          <p:nvPr userDrawn="1"/>
        </p:nvSpPr>
        <p:spPr>
          <a:xfrm>
            <a:off x="5363629" y="7211352"/>
            <a:ext cx="1723549" cy="246221"/>
          </a:xfrm>
          <a:prstGeom prst="rect">
            <a:avLst/>
          </a:prstGeom>
          <a:noFill/>
        </p:spPr>
        <p:txBody>
          <a:bodyPr wrap="none" rtlCol="0">
            <a:spAutoFit/>
          </a:bodyPr>
          <a:lstStyle/>
          <a:p>
            <a:r>
              <a:rPr lang="zh-CN" altLang="en-US" sz="1000" b="0" dirty="0">
                <a:solidFill>
                  <a:schemeClr val="bg2">
                    <a:lumMod val="50000"/>
                  </a:schemeClr>
                </a:solidFill>
                <a:latin typeface="微软雅黑" panose="020B0503020204020204" pitchFamily="34" charset="-122"/>
                <a:ea typeface="微软雅黑" panose="020B0503020204020204" pitchFamily="34" charset="-122"/>
              </a:rPr>
              <a:t>让天下没有难做的团队训练</a:t>
            </a:r>
          </a:p>
        </p:txBody>
      </p:sp>
      <p:pic>
        <p:nvPicPr>
          <p:cNvPr id="7" name="Picture 3" descr="F:\磐石方圆\研产销\培训研发\产品研发记录\沙漠掘金\沙漠掘金_项目教具\地图\村庄\沙漠古城.png">
            <a:extLst>
              <a:ext uri="{FF2B5EF4-FFF2-40B4-BE49-F238E27FC236}">
                <a16:creationId xmlns:a16="http://schemas.microsoft.com/office/drawing/2014/main" id="{2B967015-9980-4BED-ACFD-9BD8617CAE6C}"/>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4" descr="F:\磐石方圆\研产销\培训研发\产品研发记录\沙漠掘金\沙漠掘金_项目教具\地图\村庄\村庄02.png">
            <a:extLst>
              <a:ext uri="{FF2B5EF4-FFF2-40B4-BE49-F238E27FC236}">
                <a16:creationId xmlns:a16="http://schemas.microsoft.com/office/drawing/2014/main" id="{BFAE3C40-595A-4BDE-8CBD-ADFA5EB32CB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 name="Picture 5" descr="F:\磐石方圆\研产销\培训研发\产品研发记录\沙漠掘金\沙漠掘金_项目教具_素材\地图\绿洲\lvzhou-3.jpg">
            <a:extLst>
              <a:ext uri="{FF2B5EF4-FFF2-40B4-BE49-F238E27FC236}">
                <a16:creationId xmlns:a16="http://schemas.microsoft.com/office/drawing/2014/main" id="{75B3B9D6-9B3E-4609-A23E-44ADF068797E}"/>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1" name="Picture 2" descr="F:\磐石方圆\研产销\培训研发\产品研发记录\沙漠掘金\沙漠掘金_项目教具_素材\地图\金矿\金矿.png">
            <a:extLst>
              <a:ext uri="{FF2B5EF4-FFF2-40B4-BE49-F238E27FC236}">
                <a16:creationId xmlns:a16="http://schemas.microsoft.com/office/drawing/2014/main" id="{05CF2876-B996-4C9E-AB18-3B817B7B063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2" name="Picture 3" descr="D:\照片库大全\徒步穿越-北大BIMBA-新疆库布其沙漠011-1.jpg">
            <a:extLst>
              <a:ext uri="{FF2B5EF4-FFF2-40B4-BE49-F238E27FC236}">
                <a16:creationId xmlns:a16="http://schemas.microsoft.com/office/drawing/2014/main" id="{02E3D15D-1C54-4545-9624-C74B03079F64}"/>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cxnSp>
        <p:nvCxnSpPr>
          <p:cNvPr id="23" name="直接连接符 22">
            <a:extLst>
              <a:ext uri="{FF2B5EF4-FFF2-40B4-BE49-F238E27FC236}">
                <a16:creationId xmlns:a16="http://schemas.microsoft.com/office/drawing/2014/main" id="{CAE4EF9F-BA6F-41EE-A9B5-460E44081947}"/>
              </a:ext>
            </a:extLst>
          </p:cNvPr>
          <p:cNvCxnSpPr/>
          <p:nvPr userDrawn="1"/>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E01E31D-C06D-4613-B8C7-44DF836C5331}"/>
              </a:ext>
            </a:extLst>
          </p:cNvPr>
          <p:cNvCxnSpPr/>
          <p:nvPr userDrawn="1"/>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61B49E3-7F5F-4F26-97E9-BC91114A356E}"/>
              </a:ext>
            </a:extLst>
          </p:cNvPr>
          <p:cNvCxnSpPr/>
          <p:nvPr userDrawn="1"/>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CE8BA1-92B3-4E6C-87CF-875A3B9B8A52}"/>
              </a:ext>
            </a:extLst>
          </p:cNvPr>
          <p:cNvCxnSpPr/>
          <p:nvPr userDrawn="1"/>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214F2F9-1A42-4791-8021-DAF6551404B9}"/>
              </a:ext>
            </a:extLst>
          </p:cNvPr>
          <p:cNvCxnSpPr/>
          <p:nvPr userDrawn="1"/>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671E198-838E-4918-8B49-4ED0193FFEF9}"/>
              </a:ext>
            </a:extLst>
          </p:cNvPr>
          <p:cNvSpPr txBox="1"/>
          <p:nvPr userDrawn="1"/>
        </p:nvSpPr>
        <p:spPr>
          <a:xfrm>
            <a:off x="2040955" y="827306"/>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沙漠</a:t>
            </a:r>
          </a:p>
        </p:txBody>
      </p:sp>
      <p:sp>
        <p:nvSpPr>
          <p:cNvPr id="28" name="文本框 27">
            <a:extLst>
              <a:ext uri="{FF2B5EF4-FFF2-40B4-BE49-F238E27FC236}">
                <a16:creationId xmlns:a16="http://schemas.microsoft.com/office/drawing/2014/main" id="{4C218D54-C50B-44D1-83CC-1CF81B746DC9}"/>
              </a:ext>
            </a:extLst>
          </p:cNvPr>
          <p:cNvSpPr txBox="1"/>
          <p:nvPr userDrawn="1"/>
        </p:nvSpPr>
        <p:spPr>
          <a:xfrm>
            <a:off x="4025690" y="827306"/>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村庄</a:t>
            </a:r>
          </a:p>
        </p:txBody>
      </p:sp>
      <p:sp>
        <p:nvSpPr>
          <p:cNvPr id="29" name="文本框 28">
            <a:extLst>
              <a:ext uri="{FF2B5EF4-FFF2-40B4-BE49-F238E27FC236}">
                <a16:creationId xmlns:a16="http://schemas.microsoft.com/office/drawing/2014/main" id="{5CE3493D-2232-472A-9DA2-884034BA05E8}"/>
              </a:ext>
            </a:extLst>
          </p:cNvPr>
          <p:cNvSpPr txBox="1"/>
          <p:nvPr userDrawn="1"/>
        </p:nvSpPr>
        <p:spPr>
          <a:xfrm>
            <a:off x="6010425" y="844484"/>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王陵</a:t>
            </a:r>
          </a:p>
        </p:txBody>
      </p:sp>
      <p:sp>
        <p:nvSpPr>
          <p:cNvPr id="30" name="文本框 29">
            <a:extLst>
              <a:ext uri="{FF2B5EF4-FFF2-40B4-BE49-F238E27FC236}">
                <a16:creationId xmlns:a16="http://schemas.microsoft.com/office/drawing/2014/main" id="{7847629D-A677-43EF-9D3C-5E1D0927E932}"/>
              </a:ext>
            </a:extLst>
          </p:cNvPr>
          <p:cNvSpPr txBox="1"/>
          <p:nvPr userDrawn="1"/>
        </p:nvSpPr>
        <p:spPr>
          <a:xfrm>
            <a:off x="8078788" y="805933"/>
            <a:ext cx="1313180" cy="769441"/>
          </a:xfrm>
          <a:prstGeom prst="rect">
            <a:avLst/>
          </a:prstGeom>
          <a:noFill/>
        </p:spPr>
        <p:txBody>
          <a:bodyPr wrap="none" rtlCol="0">
            <a:spAutoFit/>
          </a:bodyPr>
          <a:lstStyle>
            <a:defPPr>
              <a:defRPr lang="zh-CN"/>
            </a:defPPr>
            <a:lvl1pPr>
              <a:defRPr sz="4400" b="1">
                <a:solidFill>
                  <a:srgbClr val="00B0F0"/>
                </a:solidFill>
                <a:latin typeface="微软雅黑" pitchFamily="34" charset="-122"/>
                <a:ea typeface="微软雅黑" pitchFamily="34" charset="-122"/>
              </a:defRPr>
            </a:lvl1pPr>
          </a:lstStyle>
          <a:p>
            <a:pPr lvl="0"/>
            <a:r>
              <a:rPr lang="zh-CN" altLang="en-US" dirty="0"/>
              <a:t>绿洲</a:t>
            </a:r>
          </a:p>
        </p:txBody>
      </p:sp>
      <p:sp>
        <p:nvSpPr>
          <p:cNvPr id="31" name="文本框 30">
            <a:extLst>
              <a:ext uri="{FF2B5EF4-FFF2-40B4-BE49-F238E27FC236}">
                <a16:creationId xmlns:a16="http://schemas.microsoft.com/office/drawing/2014/main" id="{5F767240-A5C9-484E-9FAF-04B0DE8B8F89}"/>
              </a:ext>
            </a:extLst>
          </p:cNvPr>
          <p:cNvSpPr txBox="1"/>
          <p:nvPr userDrawn="1"/>
        </p:nvSpPr>
        <p:spPr>
          <a:xfrm>
            <a:off x="10059678" y="805932"/>
            <a:ext cx="1313180" cy="769441"/>
          </a:xfrm>
          <a:prstGeom prst="rect">
            <a:avLst/>
          </a:prstGeom>
          <a:noFill/>
        </p:spPr>
        <p:txBody>
          <a:bodyPr wrap="none" rtlCol="0">
            <a:spAutoFit/>
          </a:bodyPr>
          <a:lstStyle/>
          <a:p>
            <a:r>
              <a:rPr lang="zh-CN" altLang="en-US" sz="4400" b="1" kern="1200" dirty="0">
                <a:solidFill>
                  <a:srgbClr val="00B0F0"/>
                </a:solidFill>
                <a:latin typeface="微软雅黑" pitchFamily="34" charset="-122"/>
                <a:ea typeface="微软雅黑" pitchFamily="34" charset="-122"/>
                <a:cs typeface="+mn-cs"/>
              </a:rPr>
              <a:t>大山</a:t>
            </a:r>
          </a:p>
        </p:txBody>
      </p:sp>
    </p:spTree>
    <p:extLst>
      <p:ext uri="{BB962C8B-B14F-4D97-AF65-F5344CB8AC3E}">
        <p14:creationId xmlns:p14="http://schemas.microsoft.com/office/powerpoint/2010/main" val="178599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4099" name="Picture 3" descr="J:\新团队工作文件-淘盘\北京磐石方圆\研产销\培训研发\产品研发记录\沙盘模拟培训系列\敦煌密藏\敦煌密藏_图纸\敦煌密藏_驼队_教具标签\敦煌密藏_PPT内页背景0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16361"/>
          <a:stretch/>
        </p:blipFill>
        <p:spPr bwMode="auto">
          <a:xfrm>
            <a:off x="-7153" y="3492600"/>
            <a:ext cx="13442950" cy="40654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0" y="7177336"/>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3" descr="ppt模版-0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594" b="15455"/>
          <a:stretch/>
        </p:blipFill>
        <p:spPr bwMode="auto">
          <a:xfrm>
            <a:off x="0" y="1"/>
            <a:ext cx="13442950" cy="549769"/>
          </a:xfrm>
          <a:prstGeom prst="rect">
            <a:avLst/>
          </a:prstGeom>
          <a:solidFill>
            <a:schemeClr val="bg1">
              <a:lumMod val="65000"/>
            </a:schemeClr>
          </a:solidFill>
          <a:ln>
            <a:noFill/>
          </a:ln>
        </p:spPr>
      </p:pic>
      <p:sp>
        <p:nvSpPr>
          <p:cNvPr id="3" name="矩形 2"/>
          <p:cNvSpPr/>
          <p:nvPr userDrawn="1"/>
        </p:nvSpPr>
        <p:spPr>
          <a:xfrm>
            <a:off x="9980307" y="1"/>
            <a:ext cx="3462643" cy="5497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sp>
        <p:nvSpPr>
          <p:cNvPr id="8" name="TextBox 3"/>
          <p:cNvSpPr txBox="1"/>
          <p:nvPr userDrawn="1"/>
        </p:nvSpPr>
        <p:spPr>
          <a:xfrm>
            <a:off x="5363629" y="7211352"/>
            <a:ext cx="1723549" cy="246221"/>
          </a:xfrm>
          <a:prstGeom prst="rect">
            <a:avLst/>
          </a:prstGeom>
          <a:noFill/>
        </p:spPr>
        <p:txBody>
          <a:bodyPr wrap="none" rtlCol="0">
            <a:spAutoFit/>
          </a:bodyPr>
          <a:lstStyle/>
          <a:p>
            <a:r>
              <a:rPr lang="zh-CN" altLang="en-US" sz="1000" b="0" dirty="0">
                <a:solidFill>
                  <a:schemeClr val="bg2">
                    <a:lumMod val="50000"/>
                  </a:schemeClr>
                </a:solidFill>
                <a:latin typeface="微软雅黑" panose="020B0503020204020204" pitchFamily="34" charset="-122"/>
                <a:ea typeface="微软雅黑" panose="020B0503020204020204" pitchFamily="34" charset="-122"/>
              </a:rPr>
              <a:t>让天下没有难做的团队训练</a:t>
            </a:r>
          </a:p>
        </p:txBody>
      </p:sp>
      <p:sp>
        <p:nvSpPr>
          <p:cNvPr id="2" name="文本框 1">
            <a:extLst>
              <a:ext uri="{FF2B5EF4-FFF2-40B4-BE49-F238E27FC236}">
                <a16:creationId xmlns:a16="http://schemas.microsoft.com/office/drawing/2014/main" id="{7671E198-838E-4918-8B49-4ED0193FFEF9}"/>
              </a:ext>
            </a:extLst>
          </p:cNvPr>
          <p:cNvSpPr txBox="1"/>
          <p:nvPr userDrawn="1"/>
        </p:nvSpPr>
        <p:spPr>
          <a:xfrm>
            <a:off x="2040955" y="827306"/>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沙漠</a:t>
            </a:r>
          </a:p>
        </p:txBody>
      </p:sp>
      <p:sp>
        <p:nvSpPr>
          <p:cNvPr id="28" name="文本框 27">
            <a:extLst>
              <a:ext uri="{FF2B5EF4-FFF2-40B4-BE49-F238E27FC236}">
                <a16:creationId xmlns:a16="http://schemas.microsoft.com/office/drawing/2014/main" id="{4C218D54-C50B-44D1-83CC-1CF81B746DC9}"/>
              </a:ext>
            </a:extLst>
          </p:cNvPr>
          <p:cNvSpPr txBox="1"/>
          <p:nvPr userDrawn="1"/>
        </p:nvSpPr>
        <p:spPr>
          <a:xfrm>
            <a:off x="4025690" y="827306"/>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村庄</a:t>
            </a:r>
          </a:p>
        </p:txBody>
      </p:sp>
      <p:sp>
        <p:nvSpPr>
          <p:cNvPr id="29" name="文本框 28">
            <a:extLst>
              <a:ext uri="{FF2B5EF4-FFF2-40B4-BE49-F238E27FC236}">
                <a16:creationId xmlns:a16="http://schemas.microsoft.com/office/drawing/2014/main" id="{5CE3493D-2232-472A-9DA2-884034BA05E8}"/>
              </a:ext>
            </a:extLst>
          </p:cNvPr>
          <p:cNvSpPr txBox="1"/>
          <p:nvPr userDrawn="1"/>
        </p:nvSpPr>
        <p:spPr>
          <a:xfrm>
            <a:off x="6010425" y="844484"/>
            <a:ext cx="1313180" cy="769441"/>
          </a:xfrm>
          <a:prstGeom prst="rect">
            <a:avLst/>
          </a:prstGeom>
          <a:noFill/>
        </p:spPr>
        <p:txBody>
          <a:bodyPr wrap="none" rtlCol="0">
            <a:spAutoFit/>
          </a:bodyPr>
          <a:lstStyle/>
          <a:p>
            <a:pPr lvl="0" algn="l" defTabSz="1042988" rtl="0" fontAlgn="base">
              <a:spcBef>
                <a:spcPct val="0"/>
              </a:spcBef>
              <a:spcAft>
                <a:spcPct val="0"/>
              </a:spcAft>
            </a:pPr>
            <a:r>
              <a:rPr lang="zh-CN" altLang="en-US" sz="4400" b="1" kern="1200" dirty="0">
                <a:solidFill>
                  <a:srgbClr val="00B0F0"/>
                </a:solidFill>
                <a:latin typeface="微软雅黑" pitchFamily="34" charset="-122"/>
                <a:ea typeface="微软雅黑" pitchFamily="34" charset="-122"/>
                <a:cs typeface="+mn-cs"/>
              </a:rPr>
              <a:t>王陵</a:t>
            </a:r>
          </a:p>
        </p:txBody>
      </p:sp>
      <p:sp>
        <p:nvSpPr>
          <p:cNvPr id="30" name="文本框 29">
            <a:extLst>
              <a:ext uri="{FF2B5EF4-FFF2-40B4-BE49-F238E27FC236}">
                <a16:creationId xmlns:a16="http://schemas.microsoft.com/office/drawing/2014/main" id="{7847629D-A677-43EF-9D3C-5E1D0927E932}"/>
              </a:ext>
            </a:extLst>
          </p:cNvPr>
          <p:cNvSpPr txBox="1"/>
          <p:nvPr userDrawn="1"/>
        </p:nvSpPr>
        <p:spPr>
          <a:xfrm>
            <a:off x="8078788" y="805933"/>
            <a:ext cx="1313180" cy="769441"/>
          </a:xfrm>
          <a:prstGeom prst="rect">
            <a:avLst/>
          </a:prstGeom>
          <a:noFill/>
        </p:spPr>
        <p:txBody>
          <a:bodyPr wrap="none" rtlCol="0">
            <a:spAutoFit/>
          </a:bodyPr>
          <a:lstStyle>
            <a:defPPr>
              <a:defRPr lang="zh-CN"/>
            </a:defPPr>
            <a:lvl1pPr>
              <a:defRPr sz="4400" b="1">
                <a:solidFill>
                  <a:srgbClr val="00B0F0"/>
                </a:solidFill>
                <a:latin typeface="微软雅黑" pitchFamily="34" charset="-122"/>
                <a:ea typeface="微软雅黑" pitchFamily="34" charset="-122"/>
              </a:defRPr>
            </a:lvl1pPr>
          </a:lstStyle>
          <a:p>
            <a:pPr lvl="0"/>
            <a:r>
              <a:rPr lang="zh-CN" altLang="en-US" dirty="0"/>
              <a:t>绿洲</a:t>
            </a:r>
          </a:p>
        </p:txBody>
      </p:sp>
      <p:sp>
        <p:nvSpPr>
          <p:cNvPr id="31" name="文本框 30">
            <a:extLst>
              <a:ext uri="{FF2B5EF4-FFF2-40B4-BE49-F238E27FC236}">
                <a16:creationId xmlns:a16="http://schemas.microsoft.com/office/drawing/2014/main" id="{5F767240-A5C9-484E-9FAF-04B0DE8B8F89}"/>
              </a:ext>
            </a:extLst>
          </p:cNvPr>
          <p:cNvSpPr txBox="1"/>
          <p:nvPr userDrawn="1"/>
        </p:nvSpPr>
        <p:spPr>
          <a:xfrm>
            <a:off x="10059678" y="805932"/>
            <a:ext cx="1313180" cy="769441"/>
          </a:xfrm>
          <a:prstGeom prst="rect">
            <a:avLst/>
          </a:prstGeom>
          <a:noFill/>
        </p:spPr>
        <p:txBody>
          <a:bodyPr wrap="none" rtlCol="0">
            <a:spAutoFit/>
          </a:bodyPr>
          <a:lstStyle/>
          <a:p>
            <a:r>
              <a:rPr lang="zh-CN" altLang="en-US" sz="4400" b="1" kern="1200" dirty="0">
                <a:solidFill>
                  <a:srgbClr val="00B0F0"/>
                </a:solidFill>
                <a:latin typeface="微软雅黑" pitchFamily="34" charset="-122"/>
                <a:ea typeface="微软雅黑" pitchFamily="34" charset="-122"/>
                <a:cs typeface="+mn-cs"/>
              </a:rPr>
              <a:t>大山</a:t>
            </a:r>
          </a:p>
        </p:txBody>
      </p:sp>
    </p:spTree>
    <p:extLst>
      <p:ext uri="{BB962C8B-B14F-4D97-AF65-F5344CB8AC3E}">
        <p14:creationId xmlns:p14="http://schemas.microsoft.com/office/powerpoint/2010/main" val="177581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6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4099"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784573"/>
            <a:ext cx="13442950" cy="48124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a:off x="0" y="7177336"/>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
          <p:cNvSpPr txBox="1"/>
          <p:nvPr userDrawn="1"/>
        </p:nvSpPr>
        <p:spPr>
          <a:xfrm>
            <a:off x="5363629" y="7211352"/>
            <a:ext cx="1723549" cy="246221"/>
          </a:xfrm>
          <a:prstGeom prst="rect">
            <a:avLst/>
          </a:prstGeom>
          <a:noFill/>
        </p:spPr>
        <p:txBody>
          <a:bodyPr wrap="none" rtlCol="0">
            <a:spAutoFit/>
          </a:bodyPr>
          <a:lstStyle/>
          <a:p>
            <a:r>
              <a:rPr lang="zh-CN" altLang="en-US" sz="1000" b="0" dirty="0">
                <a:solidFill>
                  <a:schemeClr val="bg2">
                    <a:lumMod val="50000"/>
                  </a:schemeClr>
                </a:solidFill>
                <a:latin typeface="微软雅黑" panose="020B0503020204020204" pitchFamily="34" charset="-122"/>
                <a:ea typeface="微软雅黑" panose="020B0503020204020204" pitchFamily="34" charset="-122"/>
              </a:rPr>
              <a:t>让天下没有难做的团队训练</a:t>
            </a:r>
          </a:p>
        </p:txBody>
      </p:sp>
    </p:spTree>
    <p:extLst>
      <p:ext uri="{BB962C8B-B14F-4D97-AF65-F5344CB8AC3E}">
        <p14:creationId xmlns:p14="http://schemas.microsoft.com/office/powerpoint/2010/main" val="369344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10" name="Picture 3" descr="J:\新团队工作文件-淘盘\北京磐石方圆\研产销\培训研发\产品研发记录\沙盘模拟培训系列\敦煌密藏\敦煌密藏_图纸\敦煌密藏_驼队_教具标签\敦煌密藏_PPT内页背景02.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2700512"/>
            <a:ext cx="13442950" cy="48607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a:spLocks noChangeArrowheads="1"/>
          </p:cNvSpPr>
          <p:nvPr userDrawn="1"/>
        </p:nvSpPr>
        <p:spPr bwMode="auto">
          <a:xfrm>
            <a:off x="1017801" y="14716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3600" b="1" dirty="0">
                <a:solidFill>
                  <a:srgbClr val="00B050"/>
                </a:solidFill>
                <a:latin typeface="微软雅黑" pitchFamily="34" charset="-122"/>
                <a:ea typeface="微软雅黑" pitchFamily="34" charset="-122"/>
              </a:rPr>
              <a:t>沙漠</a:t>
            </a:r>
          </a:p>
        </p:txBody>
      </p:sp>
      <p:sp>
        <p:nvSpPr>
          <p:cNvPr id="3" name="TextBox 2"/>
          <p:cNvSpPr txBox="1">
            <a:spLocks noChangeArrowheads="1"/>
          </p:cNvSpPr>
          <p:nvPr userDrawn="1"/>
        </p:nvSpPr>
        <p:spPr bwMode="auto">
          <a:xfrm>
            <a:off x="3548333" y="14716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3600" b="1" dirty="0">
                <a:solidFill>
                  <a:srgbClr val="00B050"/>
                </a:solidFill>
                <a:latin typeface="微软雅黑" pitchFamily="34" charset="-122"/>
                <a:ea typeface="微软雅黑" pitchFamily="34" charset="-122"/>
              </a:rPr>
              <a:t>村庄</a:t>
            </a:r>
          </a:p>
        </p:txBody>
      </p:sp>
      <p:sp>
        <p:nvSpPr>
          <p:cNvPr id="4" name="TextBox 3"/>
          <p:cNvSpPr txBox="1">
            <a:spLocks noChangeArrowheads="1"/>
          </p:cNvSpPr>
          <p:nvPr userDrawn="1"/>
        </p:nvSpPr>
        <p:spPr bwMode="auto">
          <a:xfrm>
            <a:off x="6096826" y="14716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3600" b="1" dirty="0">
                <a:solidFill>
                  <a:srgbClr val="00B050"/>
                </a:solidFill>
                <a:latin typeface="微软雅黑" pitchFamily="34" charset="-122"/>
                <a:ea typeface="微软雅黑" pitchFamily="34" charset="-122"/>
              </a:rPr>
              <a:t>王陵</a:t>
            </a:r>
          </a:p>
        </p:txBody>
      </p:sp>
      <p:sp>
        <p:nvSpPr>
          <p:cNvPr id="5" name="TextBox 4"/>
          <p:cNvSpPr txBox="1">
            <a:spLocks noChangeArrowheads="1"/>
          </p:cNvSpPr>
          <p:nvPr userDrawn="1"/>
        </p:nvSpPr>
        <p:spPr bwMode="auto">
          <a:xfrm>
            <a:off x="8517594" y="14716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3600" b="1">
                <a:solidFill>
                  <a:srgbClr val="00B050"/>
                </a:solidFill>
                <a:latin typeface="微软雅黑" pitchFamily="34" charset="-122"/>
                <a:ea typeface="微软雅黑" pitchFamily="34" charset="-122"/>
              </a:rPr>
              <a:t>绿洲</a:t>
            </a:r>
          </a:p>
        </p:txBody>
      </p:sp>
      <p:sp>
        <p:nvSpPr>
          <p:cNvPr id="6" name="TextBox 5"/>
          <p:cNvSpPr txBox="1">
            <a:spLocks noChangeArrowheads="1"/>
          </p:cNvSpPr>
          <p:nvPr userDrawn="1"/>
        </p:nvSpPr>
        <p:spPr bwMode="auto">
          <a:xfrm>
            <a:off x="11066088" y="14716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defRPr/>
            </a:pPr>
            <a:r>
              <a:rPr lang="zh-CN" altLang="en-US" sz="3600" b="1" dirty="0">
                <a:solidFill>
                  <a:srgbClr val="00B050"/>
                </a:solidFill>
                <a:latin typeface="微软雅黑" pitchFamily="34" charset="-122"/>
                <a:ea typeface="微软雅黑" pitchFamily="34" charset="-122"/>
              </a:rPr>
              <a:t>大山</a:t>
            </a:r>
          </a:p>
        </p:txBody>
      </p:sp>
      <p:cxnSp>
        <p:nvCxnSpPr>
          <p:cNvPr id="9" name="直接连接符 8"/>
          <p:cNvCxnSpPr/>
          <p:nvPr userDrawn="1"/>
        </p:nvCxnSpPr>
        <p:spPr>
          <a:xfrm>
            <a:off x="0" y="1106489"/>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0" y="7138989"/>
            <a:ext cx="13442950" cy="15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0" y="1"/>
            <a:ext cx="13442950" cy="549769"/>
            <a:chOff x="0" y="0"/>
            <a:chExt cx="10693400" cy="549769"/>
          </a:xfrm>
        </p:grpSpPr>
        <p:pic>
          <p:nvPicPr>
            <p:cNvPr id="14" name="Picture 3" descr="ppt模版-0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594" b="15455"/>
            <a:stretch/>
          </p:blipFill>
          <p:spPr bwMode="auto">
            <a:xfrm>
              <a:off x="0" y="0"/>
              <a:ext cx="10693400" cy="549769"/>
            </a:xfrm>
            <a:prstGeom prst="rect">
              <a:avLst/>
            </a:prstGeom>
            <a:solidFill>
              <a:schemeClr val="bg1">
                <a:lumMod val="65000"/>
              </a:schemeClr>
            </a:solidFill>
            <a:ln>
              <a:noFill/>
            </a:ln>
          </p:spPr>
        </p:pic>
        <p:sp>
          <p:nvSpPr>
            <p:cNvPr id="15" name="矩形 14"/>
            <p:cNvSpPr/>
            <p:nvPr userDrawn="1"/>
          </p:nvSpPr>
          <p:spPr>
            <a:xfrm>
              <a:off x="7938988" y="0"/>
              <a:ext cx="2754412" cy="5497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dirty="0"/>
            </a:p>
          </p:txBody>
        </p:sp>
      </p:grpSp>
    </p:spTree>
    <p:extLst>
      <p:ext uri="{BB962C8B-B14F-4D97-AF65-F5344CB8AC3E}">
        <p14:creationId xmlns:p14="http://schemas.microsoft.com/office/powerpoint/2010/main" val="1794194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18" r:id="rId4"/>
    <p:sldLayoutId id="2147484021" r:id="rId5"/>
    <p:sldLayoutId id="2147484022" r:id="rId6"/>
    <p:sldLayoutId id="2147484020" r:id="rId7"/>
    <p:sldLayoutId id="2147484019" r:id="rId8"/>
    <p:sldLayoutId id="2147484001"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Lst>
  <p:txStyles>
    <p:titleStyle>
      <a:lvl1pPr algn="ctr" defTabSz="1042988" rtl="0" eaLnBrk="0" fontAlgn="base" hangingPunct="0">
        <a:spcBef>
          <a:spcPct val="0"/>
        </a:spcBef>
        <a:spcAft>
          <a:spcPct val="0"/>
        </a:spcAft>
        <a:defRPr sz="5000" kern="1200">
          <a:solidFill>
            <a:schemeClr val="tx1"/>
          </a:solidFill>
          <a:latin typeface="+mj-lt"/>
          <a:ea typeface="+mj-ea"/>
          <a:cs typeface="+mj-cs"/>
        </a:defRPr>
      </a:lvl1pPr>
      <a:lvl2pPr algn="ctr" defTabSz="1042988" rtl="0" eaLnBrk="0" fontAlgn="base" hangingPunct="0">
        <a:spcBef>
          <a:spcPct val="0"/>
        </a:spcBef>
        <a:spcAft>
          <a:spcPct val="0"/>
        </a:spcAft>
        <a:defRPr sz="5000">
          <a:solidFill>
            <a:schemeClr val="tx1"/>
          </a:solidFill>
          <a:latin typeface="Calibri" pitchFamily="34" charset="0"/>
          <a:ea typeface="宋体" charset="-122"/>
        </a:defRPr>
      </a:lvl2pPr>
      <a:lvl3pPr algn="ctr" defTabSz="1042988" rtl="0" eaLnBrk="0" fontAlgn="base" hangingPunct="0">
        <a:spcBef>
          <a:spcPct val="0"/>
        </a:spcBef>
        <a:spcAft>
          <a:spcPct val="0"/>
        </a:spcAft>
        <a:defRPr sz="5000">
          <a:solidFill>
            <a:schemeClr val="tx1"/>
          </a:solidFill>
          <a:latin typeface="Calibri" pitchFamily="34" charset="0"/>
          <a:ea typeface="宋体" charset="-122"/>
        </a:defRPr>
      </a:lvl3pPr>
      <a:lvl4pPr algn="ctr" defTabSz="1042988" rtl="0" eaLnBrk="0" fontAlgn="base" hangingPunct="0">
        <a:spcBef>
          <a:spcPct val="0"/>
        </a:spcBef>
        <a:spcAft>
          <a:spcPct val="0"/>
        </a:spcAft>
        <a:defRPr sz="5000">
          <a:solidFill>
            <a:schemeClr val="tx1"/>
          </a:solidFill>
          <a:latin typeface="Calibri" pitchFamily="34" charset="0"/>
          <a:ea typeface="宋体" charset="-122"/>
        </a:defRPr>
      </a:lvl4pPr>
      <a:lvl5pPr algn="ctr" defTabSz="1042988" rtl="0" eaLnBrk="0" fontAlgn="base" hangingPunct="0">
        <a:spcBef>
          <a:spcPct val="0"/>
        </a:spcBef>
        <a:spcAft>
          <a:spcPct val="0"/>
        </a:spcAft>
        <a:defRPr sz="5000">
          <a:solidFill>
            <a:schemeClr val="tx1"/>
          </a:solidFill>
          <a:latin typeface="Calibri" pitchFamily="34" charset="0"/>
          <a:ea typeface="宋体" charset="-122"/>
        </a:defRPr>
      </a:lvl5pPr>
      <a:lvl6pPr marL="457200" algn="ctr" defTabSz="1042988" rtl="0" fontAlgn="base">
        <a:spcBef>
          <a:spcPct val="0"/>
        </a:spcBef>
        <a:spcAft>
          <a:spcPct val="0"/>
        </a:spcAft>
        <a:defRPr sz="5000">
          <a:solidFill>
            <a:schemeClr val="tx1"/>
          </a:solidFill>
          <a:latin typeface="Calibri" pitchFamily="34" charset="0"/>
          <a:ea typeface="宋体" charset="-122"/>
        </a:defRPr>
      </a:lvl6pPr>
      <a:lvl7pPr marL="914400" algn="ctr" defTabSz="1042988" rtl="0" fontAlgn="base">
        <a:spcBef>
          <a:spcPct val="0"/>
        </a:spcBef>
        <a:spcAft>
          <a:spcPct val="0"/>
        </a:spcAft>
        <a:defRPr sz="5000">
          <a:solidFill>
            <a:schemeClr val="tx1"/>
          </a:solidFill>
          <a:latin typeface="Calibri" pitchFamily="34" charset="0"/>
          <a:ea typeface="宋体" charset="-122"/>
        </a:defRPr>
      </a:lvl7pPr>
      <a:lvl8pPr marL="1371600" algn="ctr" defTabSz="1042988" rtl="0" fontAlgn="base">
        <a:spcBef>
          <a:spcPct val="0"/>
        </a:spcBef>
        <a:spcAft>
          <a:spcPct val="0"/>
        </a:spcAft>
        <a:defRPr sz="5000">
          <a:solidFill>
            <a:schemeClr val="tx1"/>
          </a:solidFill>
          <a:latin typeface="Calibri" pitchFamily="34" charset="0"/>
          <a:ea typeface="宋体" charset="-122"/>
        </a:defRPr>
      </a:lvl8pPr>
      <a:lvl9pPr marL="1828800" algn="ctr" defTabSz="1042988" rtl="0" fontAlgn="base">
        <a:spcBef>
          <a:spcPct val="0"/>
        </a:spcBef>
        <a:spcAft>
          <a:spcPct val="0"/>
        </a:spcAft>
        <a:defRPr sz="5000">
          <a:solidFill>
            <a:schemeClr val="tx1"/>
          </a:solidFill>
          <a:latin typeface="Calibri" pitchFamily="34" charset="0"/>
          <a:ea typeface="宋体" charset="-122"/>
        </a:defRPr>
      </a:lvl9pPr>
    </p:titleStyle>
    <p:bodyStyle>
      <a:lvl1pPr marL="390525" indent="-390525" algn="l" defTabSz="1042988" rtl="0" eaLnBrk="0" fontAlgn="base"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45.png"/><Relationship Id="rId4" Type="http://schemas.openxmlformats.org/officeDocument/2006/relationships/image" Target="../media/image7.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8.jpe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52.png"/><Relationship Id="rId4" Type="http://schemas.openxmlformats.org/officeDocument/2006/relationships/image" Target="../media/image8.jpe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jpe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45.png"/><Relationship Id="rId4" Type="http://schemas.openxmlformats.org/officeDocument/2006/relationships/image" Target="../media/image7.png"/><Relationship Id="rId9"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54.png"/><Relationship Id="rId4" Type="http://schemas.openxmlformats.org/officeDocument/2006/relationships/image" Target="../media/image8.jpe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46.png"/><Relationship Id="rId4" Type="http://schemas.openxmlformats.org/officeDocument/2006/relationships/image" Target="../media/image7.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jpe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52.png"/><Relationship Id="rId4" Type="http://schemas.openxmlformats.org/officeDocument/2006/relationships/image" Target="../media/image8.jpe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5.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46.png"/><Relationship Id="rId4" Type="http://schemas.openxmlformats.org/officeDocument/2006/relationships/image" Target="../media/image7.png"/><Relationship Id="rId9"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jpeg"/><Relationship Id="rId9"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54.png"/><Relationship Id="rId4" Type="http://schemas.openxmlformats.org/officeDocument/2006/relationships/image" Target="../media/image8.jpeg"/><Relationship Id="rId9" Type="http://schemas.openxmlformats.org/officeDocument/2006/relationships/image" Target="../media/image45.png"/></Relationships>
</file>

<file path=ppt/slides/_rels/slide5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jpeg"/><Relationship Id="rId4" Type="http://schemas.openxmlformats.org/officeDocument/2006/relationships/image" Target="../media/image25.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84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29" y="-116481"/>
            <a:ext cx="8084264"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掘金考核：</a:t>
            </a:r>
            <a:r>
              <a:rPr lang="zh-CN" altLang="en-US" sz="4400" b="1" dirty="0">
                <a:solidFill>
                  <a:srgbClr val="FF0000"/>
                </a:solidFill>
                <a:latin typeface="微软雅黑" pitchFamily="34" charset="-122"/>
                <a:ea typeface="微软雅黑" pitchFamily="34" charset="-122"/>
              </a:rPr>
              <a:t>谁的金子能换钱最多</a:t>
            </a:r>
          </a:p>
        </p:txBody>
      </p:sp>
      <p:pic>
        <p:nvPicPr>
          <p:cNvPr id="4" name="Picture 2" descr="F:\磐石方圆\研产销\培训研发\产品研发记录\沙漠掘金\沙漠掘金_项目教具_素材\金子\金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9867" y="5756548"/>
            <a:ext cx="33718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txBox="1">
            <a:spLocks noChangeArrowheads="1"/>
          </p:cNvSpPr>
          <p:nvPr/>
        </p:nvSpPr>
        <p:spPr bwMode="auto">
          <a:xfrm>
            <a:off x="168747" y="1404367"/>
            <a:ext cx="10273506"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0525" indent="-390525"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fontAlgn="ctr">
              <a:lnSpc>
                <a:spcPct val="200000"/>
              </a:lnSpc>
              <a:spcBef>
                <a:spcPct val="20000"/>
              </a:spcBef>
            </a:pPr>
            <a:r>
              <a:rPr lang="zh-CN" altLang="en-US" sz="3200" dirty="0">
                <a:solidFill>
                  <a:srgbClr val="00B0F0"/>
                </a:solidFill>
                <a:latin typeface="微软雅黑" panose="020B0503020204020204" pitchFamily="34" charset="-122"/>
                <a:ea typeface="微软雅黑" panose="020B0503020204020204" pitchFamily="34" charset="-122"/>
              </a:rPr>
              <a:t>第一名</a:t>
            </a:r>
            <a:r>
              <a:rPr lang="zh-CN" altLang="en-US" sz="3200" dirty="0">
                <a:solidFill>
                  <a:srgbClr val="63788F"/>
                </a:solidFill>
                <a:latin typeface="微软雅黑" panose="020B0503020204020204" pitchFamily="34" charset="-122"/>
                <a:ea typeface="微软雅黑" panose="020B0503020204020204" pitchFamily="34" charset="-122"/>
              </a:rPr>
              <a:t>，带回的金子每块能（</a:t>
            </a:r>
            <a:r>
              <a:rPr lang="en-US" altLang="zh-CN" sz="3200" dirty="0">
                <a:solidFill>
                  <a:srgbClr val="63788F"/>
                </a:solidFill>
                <a:latin typeface="微软雅黑" panose="020B0503020204020204" pitchFamily="34" charset="-122"/>
                <a:ea typeface="微软雅黑" panose="020B0503020204020204" pitchFamily="34" charset="-122"/>
              </a:rPr>
              <a:t>100%</a:t>
            </a:r>
            <a:r>
              <a:rPr lang="zh-CN" altLang="en-US" sz="3200" dirty="0">
                <a:solidFill>
                  <a:srgbClr val="63788F"/>
                </a:solidFill>
                <a:latin typeface="微软雅黑" panose="020B0503020204020204" pitchFamily="34" charset="-122"/>
                <a:ea typeface="微软雅黑" panose="020B0503020204020204" pitchFamily="34" charset="-122"/>
              </a:rPr>
              <a:t>）兑换，即</a:t>
            </a:r>
            <a:r>
              <a:rPr lang="en-US" altLang="zh-CN" sz="3200" dirty="0">
                <a:solidFill>
                  <a:srgbClr val="00B0F0"/>
                </a:solidFill>
                <a:latin typeface="微软雅黑" panose="020B0503020204020204" pitchFamily="34" charset="-122"/>
                <a:ea typeface="微软雅黑" panose="020B0503020204020204" pitchFamily="34" charset="-122"/>
              </a:rPr>
              <a:t>5000</a:t>
            </a:r>
            <a:r>
              <a:rPr lang="zh-CN" altLang="en-US" sz="3200" dirty="0">
                <a:solidFill>
                  <a:srgbClr val="63788F"/>
                </a:solidFill>
                <a:latin typeface="微软雅黑" panose="020B0503020204020204" pitchFamily="34" charset="-122"/>
                <a:ea typeface="微软雅黑" panose="020B0503020204020204" pitchFamily="34" charset="-122"/>
              </a:rPr>
              <a:t>元</a:t>
            </a:r>
          </a:p>
          <a:p>
            <a:pPr fontAlgn="ctr">
              <a:lnSpc>
                <a:spcPct val="200000"/>
              </a:lnSpc>
              <a:spcBef>
                <a:spcPct val="20000"/>
              </a:spcBef>
            </a:pPr>
            <a:r>
              <a:rPr lang="zh-CN" altLang="en-US" sz="3200" dirty="0">
                <a:solidFill>
                  <a:srgbClr val="00B0F0"/>
                </a:solidFill>
                <a:latin typeface="微软雅黑" panose="020B0503020204020204" pitchFamily="34" charset="-122"/>
                <a:ea typeface="微软雅黑" panose="020B0503020204020204" pitchFamily="34" charset="-122"/>
              </a:rPr>
              <a:t>第二名</a:t>
            </a:r>
            <a:r>
              <a:rPr lang="zh-CN" altLang="en-US" sz="3200" dirty="0">
                <a:solidFill>
                  <a:srgbClr val="63788F"/>
                </a:solidFill>
                <a:latin typeface="微软雅黑" panose="020B0503020204020204" pitchFamily="34" charset="-122"/>
                <a:ea typeface="微软雅黑" panose="020B0503020204020204" pitchFamily="34" charset="-122"/>
              </a:rPr>
              <a:t>，带回的金子每块能（</a:t>
            </a:r>
            <a:r>
              <a:rPr lang="en-US" altLang="zh-CN" sz="3200" dirty="0">
                <a:solidFill>
                  <a:srgbClr val="63788F"/>
                </a:solidFill>
                <a:latin typeface="微软雅黑" panose="020B0503020204020204" pitchFamily="34" charset="-122"/>
                <a:ea typeface="微软雅黑" panose="020B0503020204020204" pitchFamily="34" charset="-122"/>
              </a:rPr>
              <a:t>90%</a:t>
            </a:r>
            <a:r>
              <a:rPr lang="zh-CN" altLang="en-US" sz="3200" dirty="0">
                <a:solidFill>
                  <a:srgbClr val="63788F"/>
                </a:solidFill>
                <a:latin typeface="微软雅黑" panose="020B0503020204020204" pitchFamily="34" charset="-122"/>
                <a:ea typeface="微软雅黑" panose="020B0503020204020204" pitchFamily="34" charset="-122"/>
              </a:rPr>
              <a:t>）兑换，即</a:t>
            </a:r>
            <a:r>
              <a:rPr lang="en-US" altLang="zh-CN" sz="3200" dirty="0">
                <a:solidFill>
                  <a:srgbClr val="00B0F0"/>
                </a:solidFill>
                <a:latin typeface="微软雅黑" panose="020B0503020204020204" pitchFamily="34" charset="-122"/>
                <a:ea typeface="微软雅黑" panose="020B0503020204020204" pitchFamily="34" charset="-122"/>
              </a:rPr>
              <a:t>4500</a:t>
            </a:r>
            <a:r>
              <a:rPr lang="zh-CN" altLang="en-US" sz="3200" dirty="0">
                <a:solidFill>
                  <a:srgbClr val="63788F"/>
                </a:solidFill>
                <a:latin typeface="微软雅黑" panose="020B0503020204020204" pitchFamily="34" charset="-122"/>
                <a:ea typeface="微软雅黑" panose="020B0503020204020204" pitchFamily="34" charset="-122"/>
              </a:rPr>
              <a:t>元</a:t>
            </a:r>
          </a:p>
          <a:p>
            <a:pPr fontAlgn="ctr">
              <a:lnSpc>
                <a:spcPct val="200000"/>
              </a:lnSpc>
              <a:spcBef>
                <a:spcPct val="20000"/>
              </a:spcBef>
            </a:pPr>
            <a:r>
              <a:rPr lang="zh-CN" altLang="en-US" sz="3200" dirty="0">
                <a:solidFill>
                  <a:srgbClr val="00B0F0"/>
                </a:solidFill>
                <a:latin typeface="微软雅黑" panose="020B0503020204020204" pitchFamily="34" charset="-122"/>
                <a:ea typeface="微软雅黑" panose="020B0503020204020204" pitchFamily="34" charset="-122"/>
              </a:rPr>
              <a:t>第三名</a:t>
            </a:r>
            <a:r>
              <a:rPr lang="zh-CN" altLang="en-US" sz="3200" dirty="0">
                <a:solidFill>
                  <a:srgbClr val="63788F"/>
                </a:solidFill>
                <a:latin typeface="微软雅黑" panose="020B0503020204020204" pitchFamily="34" charset="-122"/>
                <a:ea typeface="微软雅黑" panose="020B0503020204020204" pitchFamily="34" charset="-122"/>
              </a:rPr>
              <a:t>，带回的金子每块能（</a:t>
            </a:r>
            <a:r>
              <a:rPr lang="en-US" altLang="zh-CN" sz="3200" dirty="0">
                <a:solidFill>
                  <a:srgbClr val="63788F"/>
                </a:solidFill>
                <a:latin typeface="微软雅黑" panose="020B0503020204020204" pitchFamily="34" charset="-122"/>
                <a:ea typeface="微软雅黑" panose="020B0503020204020204" pitchFamily="34" charset="-122"/>
              </a:rPr>
              <a:t>85%</a:t>
            </a:r>
            <a:r>
              <a:rPr lang="zh-CN" altLang="en-US" sz="3200" dirty="0">
                <a:solidFill>
                  <a:srgbClr val="63788F"/>
                </a:solidFill>
                <a:latin typeface="微软雅黑" panose="020B0503020204020204" pitchFamily="34" charset="-122"/>
                <a:ea typeface="微软雅黑" panose="020B0503020204020204" pitchFamily="34" charset="-122"/>
              </a:rPr>
              <a:t>）兑换，即</a:t>
            </a:r>
            <a:r>
              <a:rPr lang="en-US" altLang="zh-CN" sz="3200" dirty="0">
                <a:solidFill>
                  <a:srgbClr val="00B0F0"/>
                </a:solidFill>
                <a:latin typeface="微软雅黑" panose="020B0503020204020204" pitchFamily="34" charset="-122"/>
                <a:ea typeface="微软雅黑" panose="020B0503020204020204" pitchFamily="34" charset="-122"/>
              </a:rPr>
              <a:t>4250</a:t>
            </a:r>
            <a:r>
              <a:rPr lang="zh-CN" altLang="en-US" sz="3200" dirty="0">
                <a:solidFill>
                  <a:srgbClr val="63788F"/>
                </a:solidFill>
                <a:latin typeface="微软雅黑" panose="020B0503020204020204" pitchFamily="34" charset="-122"/>
                <a:ea typeface="微软雅黑" panose="020B0503020204020204" pitchFamily="34" charset="-122"/>
              </a:rPr>
              <a:t>元</a:t>
            </a:r>
          </a:p>
          <a:p>
            <a:pPr fontAlgn="ctr">
              <a:lnSpc>
                <a:spcPct val="200000"/>
              </a:lnSpc>
              <a:spcBef>
                <a:spcPct val="20000"/>
              </a:spcBef>
            </a:pPr>
            <a:r>
              <a:rPr lang="zh-CN" altLang="en-US" sz="3200" dirty="0">
                <a:solidFill>
                  <a:srgbClr val="00B0F0"/>
                </a:solidFill>
                <a:latin typeface="微软雅黑" panose="020B0503020204020204" pitchFamily="34" charset="-122"/>
                <a:ea typeface="微软雅黑" panose="020B0503020204020204" pitchFamily="34" charset="-122"/>
              </a:rPr>
              <a:t>第四名，</a:t>
            </a:r>
            <a:r>
              <a:rPr lang="zh-CN" altLang="en-US" sz="3200" dirty="0">
                <a:solidFill>
                  <a:srgbClr val="63788F"/>
                </a:solidFill>
                <a:latin typeface="微软雅黑" panose="020B0503020204020204" pitchFamily="34" charset="-122"/>
                <a:ea typeface="微软雅黑" panose="020B0503020204020204" pitchFamily="34" charset="-122"/>
              </a:rPr>
              <a:t>带回的金子每块能（</a:t>
            </a:r>
            <a:r>
              <a:rPr lang="en-US" altLang="zh-CN" sz="3200" dirty="0">
                <a:solidFill>
                  <a:srgbClr val="63788F"/>
                </a:solidFill>
                <a:latin typeface="微软雅黑" panose="020B0503020204020204" pitchFamily="34" charset="-122"/>
                <a:ea typeface="微软雅黑" panose="020B0503020204020204" pitchFamily="34" charset="-122"/>
              </a:rPr>
              <a:t>80%</a:t>
            </a:r>
            <a:r>
              <a:rPr lang="zh-CN" altLang="en-US" sz="3200" dirty="0">
                <a:solidFill>
                  <a:srgbClr val="63788F"/>
                </a:solidFill>
                <a:latin typeface="微软雅黑" panose="020B0503020204020204" pitchFamily="34" charset="-122"/>
                <a:ea typeface="微软雅黑" panose="020B0503020204020204" pitchFamily="34" charset="-122"/>
              </a:rPr>
              <a:t>）兑换，即</a:t>
            </a:r>
            <a:r>
              <a:rPr lang="en-US" altLang="zh-CN" sz="3200" dirty="0">
                <a:solidFill>
                  <a:srgbClr val="00B0F0"/>
                </a:solidFill>
                <a:latin typeface="微软雅黑" panose="020B0503020204020204" pitchFamily="34" charset="-122"/>
                <a:ea typeface="微软雅黑" panose="020B0503020204020204" pitchFamily="34" charset="-122"/>
              </a:rPr>
              <a:t>4000</a:t>
            </a:r>
            <a:r>
              <a:rPr lang="zh-CN" altLang="en-US" sz="3200" dirty="0">
                <a:solidFill>
                  <a:srgbClr val="63788F"/>
                </a:solidFill>
                <a:latin typeface="微软雅黑" panose="020B0503020204020204" pitchFamily="34" charset="-122"/>
                <a:ea typeface="微软雅黑" panose="020B0503020204020204" pitchFamily="34" charset="-122"/>
              </a:rPr>
              <a:t>元</a:t>
            </a:r>
          </a:p>
          <a:p>
            <a:pPr fontAlgn="ctr">
              <a:lnSpc>
                <a:spcPct val="200000"/>
              </a:lnSpc>
              <a:spcBef>
                <a:spcPct val="20000"/>
              </a:spcBef>
            </a:pPr>
            <a:r>
              <a:rPr lang="zh-CN" altLang="en-US" sz="3200" dirty="0">
                <a:solidFill>
                  <a:srgbClr val="63788F"/>
                </a:solidFill>
                <a:latin typeface="微软雅黑" panose="020B0503020204020204" pitchFamily="34" charset="-122"/>
                <a:ea typeface="微软雅黑" panose="020B0503020204020204" pitchFamily="34" charset="-122"/>
              </a:rPr>
              <a:t>其余，带回的金子每块能（</a:t>
            </a:r>
            <a:r>
              <a:rPr lang="en-US" altLang="zh-CN" sz="3200" dirty="0">
                <a:solidFill>
                  <a:srgbClr val="63788F"/>
                </a:solidFill>
                <a:latin typeface="微软雅黑" panose="020B0503020204020204" pitchFamily="34" charset="-122"/>
                <a:ea typeface="微软雅黑" panose="020B0503020204020204" pitchFamily="34" charset="-122"/>
              </a:rPr>
              <a:t>75%</a:t>
            </a:r>
            <a:r>
              <a:rPr lang="zh-CN" altLang="en-US" sz="3200" dirty="0">
                <a:solidFill>
                  <a:srgbClr val="63788F"/>
                </a:solidFill>
                <a:latin typeface="微软雅黑" panose="020B0503020204020204" pitchFamily="34" charset="-122"/>
                <a:ea typeface="微软雅黑" panose="020B0503020204020204" pitchFamily="34" charset="-122"/>
              </a:rPr>
              <a:t>）兑换，即</a:t>
            </a:r>
            <a:r>
              <a:rPr lang="en-US" altLang="zh-CN" sz="3200" dirty="0">
                <a:solidFill>
                  <a:srgbClr val="00B0F0"/>
                </a:solidFill>
                <a:latin typeface="微软雅黑" panose="020B0503020204020204" pitchFamily="34" charset="-122"/>
                <a:ea typeface="微软雅黑" panose="020B0503020204020204" pitchFamily="34" charset="-122"/>
              </a:rPr>
              <a:t>3750</a:t>
            </a:r>
            <a:r>
              <a:rPr lang="zh-CN" altLang="en-US" sz="3200" dirty="0">
                <a:solidFill>
                  <a:srgbClr val="63788F"/>
                </a:solidFill>
                <a:latin typeface="微软雅黑" panose="020B0503020204020204" pitchFamily="34" charset="-122"/>
                <a:ea typeface="微软雅黑" panose="020B0503020204020204" pitchFamily="34" charset="-122"/>
              </a:rPr>
              <a:t>元</a:t>
            </a:r>
            <a:endParaRPr lang="zh-CN" altLang="en-US" sz="3200" dirty="0">
              <a:solidFill>
                <a:srgbClr val="FF3399"/>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46ADC39-46F8-5406-C3E7-3D534F1DD8DF}"/>
              </a:ext>
            </a:extLst>
          </p:cNvPr>
          <p:cNvSpPr/>
          <p:nvPr/>
        </p:nvSpPr>
        <p:spPr>
          <a:xfrm>
            <a:off x="168747" y="1111979"/>
            <a:ext cx="6436377" cy="584775"/>
          </a:xfrm>
          <a:prstGeom prst="rect">
            <a:avLst/>
          </a:prstGeom>
        </p:spPr>
        <p:txBody>
          <a:bodyPr wrap="none">
            <a:spAutoFit/>
          </a:bodyPr>
          <a:lstStyle/>
          <a:p>
            <a:r>
              <a:rPr lang="en-US" altLang="zh-CN" sz="3200" b="1" dirty="0">
                <a:solidFill>
                  <a:srgbClr val="FF9933"/>
                </a:solidFill>
                <a:latin typeface="微软雅黑" pitchFamily="34" charset="-122"/>
                <a:ea typeface="微软雅黑" pitchFamily="34" charset="-122"/>
              </a:rPr>
              <a:t>25</a:t>
            </a:r>
            <a:r>
              <a:rPr lang="zh-CN" altLang="en-US" sz="3200" b="1" dirty="0">
                <a:solidFill>
                  <a:srgbClr val="FF9933"/>
                </a:solidFill>
                <a:latin typeface="微软雅黑" pitchFamily="34" charset="-122"/>
                <a:ea typeface="微软雅黑" pitchFamily="34" charset="-122"/>
              </a:rPr>
              <a:t>天后，确定最终返回大本营排名</a:t>
            </a:r>
          </a:p>
        </p:txBody>
      </p:sp>
    </p:spTree>
    <p:extLst>
      <p:ext uri="{BB962C8B-B14F-4D97-AF65-F5344CB8AC3E}">
        <p14:creationId xmlns:p14="http://schemas.microsoft.com/office/powerpoint/2010/main" val="224646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971" y="2124447"/>
            <a:ext cx="9212778" cy="1446550"/>
          </a:xfrm>
          <a:prstGeom prst="rect">
            <a:avLst/>
          </a:prstGeom>
          <a:noFill/>
        </p:spPr>
        <p:txBody>
          <a:bodyPr wrap="none" rtlCol="0">
            <a:spAutoFit/>
          </a:bodyPr>
          <a:lstStyle/>
          <a:p>
            <a:r>
              <a:rPr lang="zh-CN" altLang="en-US" sz="8800" b="1" dirty="0">
                <a:solidFill>
                  <a:srgbClr val="0875F8"/>
                </a:solidFill>
                <a:latin typeface="微软雅黑" panose="020B0503020204020204" pitchFamily="34" charset="-122"/>
                <a:ea typeface="微软雅黑" panose="020B0503020204020204" pitchFamily="34" charset="-122"/>
              </a:rPr>
              <a:t>让我们开始准备吧</a:t>
            </a:r>
          </a:p>
        </p:txBody>
      </p:sp>
    </p:spTree>
    <p:extLst>
      <p:ext uri="{BB962C8B-B14F-4D97-AF65-F5344CB8AC3E}">
        <p14:creationId xmlns:p14="http://schemas.microsoft.com/office/powerpoint/2010/main" val="126017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27198"/>
            <a:ext cx="9777035"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我们需要：</a:t>
            </a:r>
            <a:r>
              <a:rPr lang="zh-CN" altLang="en-US" sz="4400" b="1" dirty="0">
                <a:solidFill>
                  <a:srgbClr val="FF0000"/>
                </a:solidFill>
                <a:latin typeface="微软雅黑" pitchFamily="34" charset="-122"/>
                <a:ea typeface="微软雅黑" pitchFamily="34" charset="-122"/>
              </a:rPr>
              <a:t>组建驼队，队呼与风采展示</a:t>
            </a:r>
          </a:p>
        </p:txBody>
      </p:sp>
      <p:grpSp>
        <p:nvGrpSpPr>
          <p:cNvPr id="7" name="组合 15"/>
          <p:cNvGrpSpPr>
            <a:grpSpLocks/>
          </p:cNvGrpSpPr>
          <p:nvPr/>
        </p:nvGrpSpPr>
        <p:grpSpPr bwMode="auto">
          <a:xfrm>
            <a:off x="2463800" y="1188344"/>
            <a:ext cx="8445500" cy="5184775"/>
            <a:chOff x="378148" y="1332359"/>
            <a:chExt cx="9469120" cy="5813379"/>
          </a:xfrm>
        </p:grpSpPr>
        <p:sp>
          <p:nvSpPr>
            <p:cNvPr id="8" name="圆角矩形 7"/>
            <p:cNvSpPr/>
            <p:nvPr/>
          </p:nvSpPr>
          <p:spPr>
            <a:xfrm>
              <a:off x="4334888" y="1332359"/>
              <a:ext cx="2119872" cy="1130280"/>
            </a:xfrm>
            <a:prstGeom prst="roundRect">
              <a:avLst/>
            </a:prstGeom>
            <a:gradFill flip="none" rotWithShape="1">
              <a:gsLst>
                <a:gs pos="10000">
                  <a:srgbClr val="00B0F0"/>
                </a:gs>
                <a:gs pos="100000">
                  <a:srgbClr val="0070C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dirty="0">
                  <a:latin typeface="Hiragino Sans GB W3" pitchFamily="34" charset="-122"/>
                  <a:ea typeface="Hiragino Sans GB W3" pitchFamily="34" charset="-122"/>
                </a:rPr>
                <a:t>队长</a:t>
              </a:r>
            </a:p>
          </p:txBody>
        </p:sp>
        <p:sp>
          <p:nvSpPr>
            <p:cNvPr id="9" name="圆角矩形 8"/>
            <p:cNvSpPr/>
            <p:nvPr/>
          </p:nvSpPr>
          <p:spPr>
            <a:xfrm>
              <a:off x="1734439" y="3140808"/>
              <a:ext cx="2119873" cy="1132060"/>
            </a:xfrm>
            <a:prstGeom prst="roundRect">
              <a:avLst/>
            </a:prstGeom>
            <a:gradFill flip="none" rotWithShape="1">
              <a:gsLst>
                <a:gs pos="0">
                  <a:srgbClr val="FFC000"/>
                </a:gs>
                <a:gs pos="100000">
                  <a:srgbClr val="FF00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000" dirty="0">
                  <a:latin typeface="Hiragino Sans GB W3" pitchFamily="34" charset="-122"/>
                  <a:ea typeface="Hiragino Sans GB W3" pitchFamily="34" charset="-122"/>
                </a:rPr>
                <a:t>财务</a:t>
              </a:r>
            </a:p>
          </p:txBody>
        </p:sp>
        <p:sp>
          <p:nvSpPr>
            <p:cNvPr id="10" name="圆角矩形 9"/>
            <p:cNvSpPr/>
            <p:nvPr/>
          </p:nvSpPr>
          <p:spPr>
            <a:xfrm>
              <a:off x="4071461" y="5995878"/>
              <a:ext cx="2119872" cy="1130280"/>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dirty="0">
                  <a:latin typeface="Hiragino Sans GB W3" pitchFamily="34" charset="-122"/>
                  <a:ea typeface="Hiragino Sans GB W3" pitchFamily="34" charset="-122"/>
                </a:rPr>
                <a:t>领驼人</a:t>
              </a:r>
            </a:p>
          </p:txBody>
        </p:sp>
        <p:sp>
          <p:nvSpPr>
            <p:cNvPr id="11" name="圆角矩形 10"/>
            <p:cNvSpPr/>
            <p:nvPr/>
          </p:nvSpPr>
          <p:spPr>
            <a:xfrm>
              <a:off x="378148" y="6015457"/>
              <a:ext cx="2119873" cy="1130281"/>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dirty="0">
                  <a:latin typeface="Hiragino Sans GB W3" pitchFamily="34" charset="-122"/>
                  <a:ea typeface="Hiragino Sans GB W3" pitchFamily="34" charset="-122"/>
                </a:rPr>
                <a:t>采购员</a:t>
              </a:r>
            </a:p>
          </p:txBody>
        </p:sp>
        <p:sp>
          <p:nvSpPr>
            <p:cNvPr id="12" name="圆角矩形 11"/>
            <p:cNvSpPr/>
            <p:nvPr/>
          </p:nvSpPr>
          <p:spPr>
            <a:xfrm>
              <a:off x="7727396" y="5995878"/>
              <a:ext cx="2119872" cy="1130280"/>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dirty="0">
                  <a:latin typeface="Hiragino Sans GB W3" pitchFamily="34" charset="-122"/>
                  <a:ea typeface="Hiragino Sans GB W3" pitchFamily="34" charset="-122"/>
                </a:rPr>
                <a:t>信息员</a:t>
              </a:r>
            </a:p>
          </p:txBody>
        </p:sp>
        <p:cxnSp>
          <p:nvCxnSpPr>
            <p:cNvPr id="13" name="肘形连接符 12"/>
            <p:cNvCxnSpPr>
              <a:stCxn id="8" idx="2"/>
              <a:endCxn id="12" idx="0"/>
            </p:cNvCxnSpPr>
            <p:nvPr/>
          </p:nvCxnSpPr>
          <p:spPr>
            <a:xfrm rot="16200000" flipH="1">
              <a:off x="5324459" y="2533894"/>
              <a:ext cx="3533239" cy="3390728"/>
            </a:xfrm>
            <a:prstGeom prst="bentConnector3">
              <a:avLst>
                <a:gd name="adj1" fmla="val 71334"/>
              </a:avLst>
            </a:prstGeom>
            <a:ln w="3175">
              <a:solidFill>
                <a:schemeClr val="accent1">
                  <a:lumMod val="40000"/>
                  <a:lumOff val="60000"/>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8" idx="2"/>
              <a:endCxn id="11" idx="0"/>
            </p:cNvCxnSpPr>
            <p:nvPr/>
          </p:nvCxnSpPr>
          <p:spPr>
            <a:xfrm rot="5400000">
              <a:off x="1640936" y="2260677"/>
              <a:ext cx="3552818" cy="3956740"/>
            </a:xfrm>
            <a:prstGeom prst="bentConnector3">
              <a:avLst>
                <a:gd name="adj1" fmla="val 70690"/>
              </a:avLst>
            </a:prstGeom>
            <a:ln w="3175">
              <a:solidFill>
                <a:schemeClr val="accent1">
                  <a:lumMod val="40000"/>
                  <a:lumOff val="60000"/>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 idx="3"/>
            </p:cNvCxnSpPr>
            <p:nvPr/>
          </p:nvCxnSpPr>
          <p:spPr>
            <a:xfrm>
              <a:off x="3854312" y="3706838"/>
              <a:ext cx="1555641" cy="3560"/>
            </a:xfrm>
            <a:prstGeom prst="line">
              <a:avLst/>
            </a:prstGeom>
            <a:ln w="3175">
              <a:solidFill>
                <a:schemeClr val="accent1">
                  <a:lumMod val="40000"/>
                  <a:lumOff val="60000"/>
                  <a:alpha val="65000"/>
                </a:schemeClr>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8" idx="2"/>
              <a:endCxn id="10" idx="0"/>
            </p:cNvCxnSpPr>
            <p:nvPr/>
          </p:nvCxnSpPr>
          <p:spPr>
            <a:xfrm rot="5400000">
              <a:off x="3496491" y="4096655"/>
              <a:ext cx="3533239" cy="265207"/>
            </a:xfrm>
            <a:prstGeom prst="bentConnector3">
              <a:avLst>
                <a:gd name="adj1" fmla="val 70838"/>
              </a:avLst>
            </a:prstGeom>
            <a:ln w="3175">
              <a:solidFill>
                <a:schemeClr val="accent1">
                  <a:lumMod val="40000"/>
                  <a:lumOff val="60000"/>
                  <a:alpha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460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739" y="-137832"/>
            <a:ext cx="6955750"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我们需要：</a:t>
            </a:r>
            <a:r>
              <a:rPr lang="zh-CN" altLang="en-US" sz="4400" b="1" dirty="0">
                <a:solidFill>
                  <a:srgbClr val="FF0000"/>
                </a:solidFill>
                <a:latin typeface="微软雅黑" pitchFamily="34" charset="-122"/>
                <a:ea typeface="微软雅黑" pitchFamily="34" charset="-122"/>
              </a:rPr>
              <a:t>明确的角色定位</a:t>
            </a:r>
          </a:p>
        </p:txBody>
      </p:sp>
      <p:sp>
        <p:nvSpPr>
          <p:cNvPr id="13" name="Rectangle 3"/>
          <p:cNvSpPr txBox="1">
            <a:spLocks noChangeArrowheads="1"/>
          </p:cNvSpPr>
          <p:nvPr/>
        </p:nvSpPr>
        <p:spPr>
          <a:xfrm>
            <a:off x="4115495" y="1189361"/>
            <a:ext cx="7181850" cy="4786313"/>
          </a:xfrm>
          <a:prstGeom prst="rect">
            <a:avLst/>
          </a:prstGeom>
        </p:spPr>
        <p:txBody>
          <a:bodyPr/>
          <a:lstStyle/>
          <a:p>
            <a:pPr marL="390525" indent="-390525" eaLnBrk="0" hangingPunct="0">
              <a:lnSpc>
                <a:spcPct val="200000"/>
              </a:lnSpc>
              <a:spcBef>
                <a:spcPts val="3000"/>
              </a:spcBef>
              <a:defRPr/>
            </a:pPr>
            <a:r>
              <a:rPr lang="zh-CN" altLang="en-US" sz="2000" dirty="0">
                <a:solidFill>
                  <a:srgbClr val="63788F"/>
                </a:solidFill>
                <a:latin typeface="Hiragino Sans GB W3" pitchFamily="34" charset="-122"/>
                <a:ea typeface="Hiragino Sans GB W3" pitchFamily="34" charset="-122"/>
              </a:rPr>
              <a:t>掘金过程的统筹、管理与最后决策</a:t>
            </a:r>
          </a:p>
          <a:p>
            <a:pPr marL="390525" indent="-390525" eaLnBrk="0" hangingPunct="0">
              <a:lnSpc>
                <a:spcPct val="200000"/>
              </a:lnSpc>
              <a:spcBef>
                <a:spcPts val="3000"/>
              </a:spcBef>
              <a:defRPr/>
            </a:pPr>
            <a:r>
              <a:rPr lang="zh-CN" altLang="en-US" sz="2000" dirty="0">
                <a:solidFill>
                  <a:srgbClr val="63788F"/>
                </a:solidFill>
                <a:latin typeface="Hiragino Sans GB W3" pitchFamily="34" charset="-122"/>
                <a:ea typeface="Hiragino Sans GB W3" pitchFamily="34" charset="-122"/>
              </a:rPr>
              <a:t>掌管全队的财产和物资，计算每天的消耗，填写决策表</a:t>
            </a:r>
          </a:p>
          <a:p>
            <a:pPr eaLnBrk="0" hangingPunct="0">
              <a:lnSpc>
                <a:spcPct val="200000"/>
              </a:lnSpc>
              <a:spcBef>
                <a:spcPts val="3000"/>
              </a:spcBef>
              <a:defRPr/>
            </a:pPr>
            <a:r>
              <a:rPr lang="zh-CN" altLang="en-US" sz="2000" dirty="0">
                <a:solidFill>
                  <a:srgbClr val="63788F"/>
                </a:solidFill>
                <a:latin typeface="Hiragino Sans GB W3" pitchFamily="34" charset="-122"/>
                <a:ea typeface="Hiragino Sans GB W3" pitchFamily="34" charset="-122"/>
              </a:rPr>
              <a:t>从</a:t>
            </a:r>
            <a:r>
              <a:rPr lang="zh-CN" altLang="en-US" sz="2000" dirty="0">
                <a:solidFill>
                  <a:srgbClr val="FF6600"/>
                </a:solidFill>
                <a:latin typeface="Hiragino Sans GB W3" pitchFamily="34" charset="-122"/>
                <a:ea typeface="Hiragino Sans GB W3" pitchFamily="34" charset="-122"/>
              </a:rPr>
              <a:t>交易中心</a:t>
            </a:r>
            <a:r>
              <a:rPr lang="zh-CN" altLang="en-US" sz="2000" dirty="0">
                <a:solidFill>
                  <a:srgbClr val="63788F"/>
                </a:solidFill>
                <a:latin typeface="Hiragino Sans GB W3" pitchFamily="34" charset="-122"/>
                <a:ea typeface="Hiragino Sans GB W3" pitchFamily="34" charset="-122"/>
              </a:rPr>
              <a:t>采购</a:t>
            </a:r>
            <a:r>
              <a:rPr lang="en-US" altLang="zh-CN" sz="2000" dirty="0">
                <a:solidFill>
                  <a:srgbClr val="63788F"/>
                </a:solidFill>
                <a:latin typeface="Hiragino Sans GB W3" pitchFamily="34" charset="-122"/>
                <a:ea typeface="Hiragino Sans GB W3" pitchFamily="34" charset="-122"/>
              </a:rPr>
              <a:t>/</a:t>
            </a:r>
            <a:r>
              <a:rPr lang="zh-CN" altLang="en-US" sz="2000" dirty="0">
                <a:solidFill>
                  <a:srgbClr val="63788F"/>
                </a:solidFill>
                <a:latin typeface="Hiragino Sans GB W3" pitchFamily="34" charset="-122"/>
                <a:ea typeface="Hiragino Sans GB W3" pitchFamily="34" charset="-122"/>
              </a:rPr>
              <a:t>交纳所需物质</a:t>
            </a:r>
          </a:p>
          <a:p>
            <a:pPr marL="390525" indent="-390525" eaLnBrk="0" hangingPunct="0">
              <a:lnSpc>
                <a:spcPct val="200000"/>
              </a:lnSpc>
              <a:spcBef>
                <a:spcPts val="3000"/>
              </a:spcBef>
              <a:defRPr/>
            </a:pPr>
            <a:r>
              <a:rPr lang="zh-CN" altLang="en-US" sz="2000" dirty="0">
                <a:solidFill>
                  <a:srgbClr val="63788F"/>
                </a:solidFill>
                <a:latin typeface="Hiragino Sans GB W3" pitchFamily="34" charset="-122"/>
                <a:ea typeface="Hiragino Sans GB W3" pitchFamily="34" charset="-122"/>
              </a:rPr>
              <a:t>管理本驼队行进路线，监督其他驼队行进路线，领取所挖黄金</a:t>
            </a:r>
            <a:endParaRPr lang="en-US" altLang="zh-CN" sz="2000" dirty="0">
              <a:solidFill>
                <a:srgbClr val="63788F"/>
              </a:solidFill>
              <a:latin typeface="Hiragino Sans GB W3" pitchFamily="34" charset="-122"/>
              <a:ea typeface="Hiragino Sans GB W3" pitchFamily="34" charset="-122"/>
            </a:endParaRPr>
          </a:p>
          <a:p>
            <a:pPr marL="390525" indent="-390525" eaLnBrk="0" hangingPunct="0">
              <a:lnSpc>
                <a:spcPct val="200000"/>
              </a:lnSpc>
              <a:spcBef>
                <a:spcPts val="3000"/>
              </a:spcBef>
              <a:defRPr/>
            </a:pPr>
            <a:r>
              <a:rPr lang="zh-CN" altLang="en-US" sz="2000" dirty="0">
                <a:solidFill>
                  <a:srgbClr val="63788F"/>
                </a:solidFill>
                <a:latin typeface="Hiragino Sans GB W3" pitchFamily="34" charset="-122"/>
                <a:ea typeface="Hiragino Sans GB W3" pitchFamily="34" charset="-122"/>
              </a:rPr>
              <a:t>收集有利于本驼队目标实现的各种情报</a:t>
            </a:r>
          </a:p>
        </p:txBody>
      </p:sp>
      <p:sp>
        <p:nvSpPr>
          <p:cNvPr id="14" name="圆角矩形 13"/>
          <p:cNvSpPr>
            <a:spLocks noChangeAspect="1"/>
          </p:cNvSpPr>
          <p:nvPr/>
        </p:nvSpPr>
        <p:spPr>
          <a:xfrm>
            <a:off x="2686745" y="1402085"/>
            <a:ext cx="1079500" cy="433388"/>
          </a:xfrm>
          <a:prstGeom prst="roundRect">
            <a:avLst/>
          </a:prstGeom>
          <a:gradFill flip="none" rotWithShape="1">
            <a:gsLst>
              <a:gs pos="10000">
                <a:srgbClr val="00B0F0"/>
              </a:gs>
              <a:gs pos="100000">
                <a:srgbClr val="0070C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Hiragino Sans GB W3" pitchFamily="34" charset="-122"/>
                <a:ea typeface="Hiragino Sans GB W3" pitchFamily="34" charset="-122"/>
              </a:rPr>
              <a:t>队  长</a:t>
            </a:r>
          </a:p>
        </p:txBody>
      </p:sp>
      <p:sp>
        <p:nvSpPr>
          <p:cNvPr id="15" name="圆角矩形 14"/>
          <p:cNvSpPr>
            <a:spLocks noChangeAspect="1"/>
          </p:cNvSpPr>
          <p:nvPr/>
        </p:nvSpPr>
        <p:spPr>
          <a:xfrm>
            <a:off x="2686745" y="2330774"/>
            <a:ext cx="1079500" cy="433387"/>
          </a:xfrm>
          <a:prstGeom prst="roundRect">
            <a:avLst/>
          </a:prstGeom>
          <a:gradFill flip="none" rotWithShape="1">
            <a:gsLst>
              <a:gs pos="0">
                <a:srgbClr val="FFC000"/>
              </a:gs>
              <a:gs pos="100000">
                <a:srgbClr val="FF00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Hiragino Sans GB W3" pitchFamily="34" charset="-122"/>
                <a:ea typeface="Hiragino Sans GB W3" pitchFamily="34" charset="-122"/>
              </a:rPr>
              <a:t>财  务</a:t>
            </a:r>
          </a:p>
        </p:txBody>
      </p:sp>
      <p:sp>
        <p:nvSpPr>
          <p:cNvPr id="16" name="圆角矩形 15"/>
          <p:cNvSpPr>
            <a:spLocks noChangeAspect="1"/>
          </p:cNvSpPr>
          <p:nvPr/>
        </p:nvSpPr>
        <p:spPr>
          <a:xfrm>
            <a:off x="2686745" y="3330899"/>
            <a:ext cx="1079500" cy="433387"/>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Hiragino Sans GB W3" pitchFamily="34" charset="-122"/>
                <a:ea typeface="Hiragino Sans GB W3" pitchFamily="34" charset="-122"/>
              </a:rPr>
              <a:t>采购员</a:t>
            </a:r>
          </a:p>
        </p:txBody>
      </p:sp>
      <p:cxnSp>
        <p:nvCxnSpPr>
          <p:cNvPr id="17" name="直接连接符 16"/>
          <p:cNvCxnSpPr/>
          <p:nvPr/>
        </p:nvCxnSpPr>
        <p:spPr>
          <a:xfrm>
            <a:off x="2400996" y="2087885"/>
            <a:ext cx="842962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00996" y="3059435"/>
            <a:ext cx="842962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72434" y="4119885"/>
            <a:ext cx="842962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400996" y="5004124"/>
            <a:ext cx="842962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400996" y="5975674"/>
            <a:ext cx="842962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400996" y="1116335"/>
            <a:ext cx="842962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a:off x="1721546" y="3510286"/>
            <a:ext cx="4786312"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圆角矩形 23"/>
          <p:cNvSpPr>
            <a:spLocks noChangeAspect="1"/>
          </p:cNvSpPr>
          <p:nvPr/>
        </p:nvSpPr>
        <p:spPr>
          <a:xfrm>
            <a:off x="2686745" y="4332610"/>
            <a:ext cx="1079500" cy="431800"/>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Hiragino Sans GB W3" pitchFamily="34" charset="-122"/>
                <a:ea typeface="Hiragino Sans GB W3" pitchFamily="34" charset="-122"/>
              </a:rPr>
              <a:t>领驼人</a:t>
            </a:r>
          </a:p>
        </p:txBody>
      </p:sp>
      <p:sp>
        <p:nvSpPr>
          <p:cNvPr id="25" name="圆角矩形 24"/>
          <p:cNvSpPr>
            <a:spLocks noChangeAspect="1"/>
          </p:cNvSpPr>
          <p:nvPr/>
        </p:nvSpPr>
        <p:spPr>
          <a:xfrm>
            <a:off x="2686745" y="5261298"/>
            <a:ext cx="1079500" cy="431800"/>
          </a:xfrm>
          <a:prstGeom prst="roundRect">
            <a:avLst/>
          </a:prstGeom>
          <a:gradFill flip="none" rotWithShape="1">
            <a:gsLst>
              <a:gs pos="4000">
                <a:srgbClr val="00FF00"/>
              </a:gs>
              <a:gs pos="91000">
                <a:srgbClr val="009900"/>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Hiragino Sans GB W3" pitchFamily="34" charset="-122"/>
                <a:ea typeface="Hiragino Sans GB W3" pitchFamily="34" charset="-122"/>
              </a:rPr>
              <a:t>信息员</a:t>
            </a:r>
          </a:p>
        </p:txBody>
      </p:sp>
    </p:spTree>
    <p:extLst>
      <p:ext uri="{BB962C8B-B14F-4D97-AF65-F5344CB8AC3E}">
        <p14:creationId xmlns:p14="http://schemas.microsoft.com/office/powerpoint/2010/main" val="263674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5172" y="902633"/>
            <a:ext cx="5192447" cy="861774"/>
          </a:xfrm>
          <a:prstGeom prst="rect">
            <a:avLst/>
          </a:prstGeom>
        </p:spPr>
        <p:txBody>
          <a:bodyPr wrap="square">
            <a:spAutoFit/>
          </a:bodyPr>
          <a:lstStyle/>
          <a:p>
            <a:pPr>
              <a:lnSpc>
                <a:spcPts val="6000"/>
              </a:lnSpc>
            </a:pPr>
            <a:r>
              <a:rPr lang="zh-CN" altLang="en-US" sz="4800" b="1" dirty="0">
                <a:solidFill>
                  <a:srgbClr val="FF0000"/>
                </a:solidFill>
                <a:latin typeface="微软雅黑" panose="020B0503020204020204" pitchFamily="34" charset="-122"/>
                <a:ea typeface="微软雅黑" panose="020B0503020204020204" pitchFamily="34" charset="-122"/>
              </a:rPr>
              <a:t>智慧勇猛  </a:t>
            </a:r>
            <a:r>
              <a:rPr lang="zh-CN" altLang="en-US" sz="2000" b="1" dirty="0">
                <a:solidFill>
                  <a:srgbClr val="FF0000"/>
                </a:solidFill>
                <a:latin typeface="微软雅黑" panose="020B0503020204020204" pitchFamily="34" charset="-122"/>
                <a:ea typeface="微软雅黑" panose="020B0503020204020204" pitchFamily="34" charset="-122"/>
              </a:rPr>
              <a:t>的       </a:t>
            </a:r>
            <a:r>
              <a:rPr lang="zh-CN" altLang="en-US" sz="5400" b="1" dirty="0">
                <a:solidFill>
                  <a:srgbClr val="FF0000"/>
                </a:solidFill>
                <a:latin typeface="微软雅黑" panose="020B0503020204020204" pitchFamily="34" charset="-122"/>
                <a:ea typeface="微软雅黑" panose="020B0503020204020204" pitchFamily="34" charset="-122"/>
              </a:rPr>
              <a:t>团队</a:t>
            </a:r>
            <a:endParaRPr lang="en-US" altLang="zh-CN" sz="5400"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392883" y="-107801"/>
            <a:ext cx="2441694"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我们需要</a:t>
            </a:r>
          </a:p>
        </p:txBody>
      </p:sp>
      <p:graphicFrame>
        <p:nvGraphicFramePr>
          <p:cNvPr id="4" name="图示 3"/>
          <p:cNvGraphicFramePr/>
          <p:nvPr>
            <p:extLst>
              <p:ext uri="{D42A27DB-BD31-4B8C-83A1-F6EECF244321}">
                <p14:modId xmlns:p14="http://schemas.microsoft.com/office/powerpoint/2010/main" val="1554203540"/>
              </p:ext>
            </p:extLst>
          </p:nvPr>
        </p:nvGraphicFramePr>
        <p:xfrm>
          <a:off x="3049068" y="2268369"/>
          <a:ext cx="7128933" cy="4752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14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66" y="-107801"/>
            <a:ext cx="582723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我们需要：</a:t>
            </a:r>
            <a:r>
              <a:rPr lang="zh-CN" altLang="en-US" sz="4400" b="1" dirty="0">
                <a:solidFill>
                  <a:srgbClr val="FF0000"/>
                </a:solidFill>
                <a:latin typeface="微软雅黑" pitchFamily="34" charset="-122"/>
                <a:ea typeface="微软雅黑" pitchFamily="34" charset="-122"/>
              </a:rPr>
              <a:t>写一首离歌</a:t>
            </a:r>
          </a:p>
        </p:txBody>
      </p:sp>
      <p:sp>
        <p:nvSpPr>
          <p:cNvPr id="6" name="TextBox 5"/>
          <p:cNvSpPr txBox="1"/>
          <p:nvPr/>
        </p:nvSpPr>
        <p:spPr>
          <a:xfrm>
            <a:off x="4306501" y="1764407"/>
            <a:ext cx="4698722" cy="2677656"/>
          </a:xfrm>
          <a:prstGeom prst="rect">
            <a:avLst/>
          </a:prstGeom>
          <a:noFill/>
        </p:spPr>
        <p:txBody>
          <a:bodyPr wrap="none" rtlCol="0">
            <a:spAutoFit/>
          </a:bodyPr>
          <a:lstStyle/>
          <a:p>
            <a:pPr algn="ctr"/>
            <a:r>
              <a:rPr lang="zh-CN" altLang="en-US" sz="8000" b="1" dirty="0">
                <a:solidFill>
                  <a:srgbClr val="C00000"/>
                </a:solidFill>
                <a:latin typeface="微软雅黑" panose="020B0503020204020204" pitchFamily="34" charset="-122"/>
                <a:ea typeface="微软雅黑" panose="020B0503020204020204" pitchFamily="34" charset="-122"/>
              </a:rPr>
              <a:t>当我们</a:t>
            </a:r>
            <a:endParaRPr lang="en-US" altLang="zh-CN" sz="8000" b="1" dirty="0">
              <a:solidFill>
                <a:srgbClr val="C00000"/>
              </a:solidFill>
              <a:latin typeface="微软雅黑" panose="020B0503020204020204" pitchFamily="34" charset="-122"/>
              <a:ea typeface="微软雅黑" panose="020B0503020204020204" pitchFamily="34" charset="-122"/>
            </a:endParaRPr>
          </a:p>
          <a:p>
            <a:pPr algn="ctr"/>
            <a:r>
              <a:rPr lang="zh-CN" altLang="en-US" sz="8800" b="1" dirty="0">
                <a:solidFill>
                  <a:srgbClr val="FF6600"/>
                </a:solidFill>
                <a:latin typeface="微软雅黑" panose="020B0503020204020204" pitchFamily="34" charset="-122"/>
                <a:ea typeface="微软雅黑" panose="020B0503020204020204" pitchFamily="34" charset="-122"/>
              </a:rPr>
              <a:t>葬身沙海</a:t>
            </a:r>
          </a:p>
        </p:txBody>
      </p:sp>
    </p:spTree>
    <p:extLst>
      <p:ext uri="{BB962C8B-B14F-4D97-AF65-F5344CB8AC3E}">
        <p14:creationId xmlns:p14="http://schemas.microsoft.com/office/powerpoint/2010/main" val="330710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示 15"/>
          <p:cNvGraphicFramePr/>
          <p:nvPr>
            <p:extLst>
              <p:ext uri="{D42A27DB-BD31-4B8C-83A1-F6EECF244321}">
                <p14:modId xmlns:p14="http://schemas.microsoft.com/office/powerpoint/2010/main" val="593212781"/>
              </p:ext>
            </p:extLst>
          </p:nvPr>
        </p:nvGraphicFramePr>
        <p:xfrm>
          <a:off x="3913163" y="1260351"/>
          <a:ext cx="7452038" cy="4543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矩形 16"/>
          <p:cNvSpPr/>
          <p:nvPr/>
        </p:nvSpPr>
        <p:spPr>
          <a:xfrm>
            <a:off x="0" y="-109835"/>
            <a:ext cx="7520007" cy="769441"/>
          </a:xfrm>
          <a:prstGeom prst="rect">
            <a:avLst/>
          </a:prstGeom>
        </p:spPr>
        <p:txBody>
          <a:bodyPr wrap="none">
            <a:spAutoFit/>
          </a:bodyPr>
          <a:lstStyle/>
          <a:p>
            <a:r>
              <a:rPr lang="zh-CN" altLang="en-US" sz="4400" b="1" dirty="0">
                <a:solidFill>
                  <a:srgbClr val="FF0000"/>
                </a:solidFill>
                <a:latin typeface="微软雅黑" pitchFamily="34" charset="-122"/>
                <a:ea typeface="微软雅黑" pitchFamily="34" charset="-122"/>
              </a:rPr>
              <a:t>我们需要对结果负责：</a:t>
            </a:r>
            <a:r>
              <a:rPr lang="zh-CN" altLang="en-US" sz="4400" b="1" dirty="0">
                <a:solidFill>
                  <a:srgbClr val="0875F8"/>
                </a:solidFill>
                <a:latin typeface="微软雅黑" pitchFamily="34" charset="-122"/>
                <a:ea typeface="微软雅黑" pitchFamily="34" charset="-122"/>
              </a:rPr>
              <a:t>军令状</a:t>
            </a:r>
          </a:p>
        </p:txBody>
      </p:sp>
      <p:sp>
        <p:nvSpPr>
          <p:cNvPr id="18" name="TextBox 17"/>
          <p:cNvSpPr txBox="1"/>
          <p:nvPr/>
        </p:nvSpPr>
        <p:spPr>
          <a:xfrm>
            <a:off x="7120839" y="2732449"/>
            <a:ext cx="1112805" cy="400110"/>
          </a:xfrm>
          <a:prstGeom prst="rect">
            <a:avLst/>
          </a:prstGeom>
          <a:noFill/>
        </p:spPr>
        <p:txBody>
          <a:bodyPr wrap="none" rtlCol="0">
            <a:spAutoFit/>
          </a:bodyPr>
          <a:lstStyle/>
          <a:p>
            <a:r>
              <a:rPr lang="en-US" altLang="zh-CN" sz="2000" b="1" dirty="0">
                <a:solidFill>
                  <a:schemeClr val="bg2">
                    <a:lumMod val="50000"/>
                  </a:schemeClr>
                </a:solidFill>
                <a:latin typeface="微软雅黑" panose="020B0503020204020204" pitchFamily="34" charset="-122"/>
                <a:ea typeface="微软雅黑" panose="020B0503020204020204" pitchFamily="34" charset="-122"/>
              </a:rPr>
              <a:t>4</a:t>
            </a:r>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天以上</a:t>
            </a:r>
          </a:p>
        </p:txBody>
      </p:sp>
      <p:pic>
        <p:nvPicPr>
          <p:cNvPr id="6" name="Picture 3" descr="J:\新团队工作文件-淘盘\北京磐石方圆\研产销\培训研发\产品研发记录\沙盘模拟培训系列\敦煌密藏\敦煌密藏_素材\沙漠掘金PPT制作\军令状.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8817" r="64890"/>
          <a:stretch/>
        </p:blipFill>
        <p:spPr bwMode="auto">
          <a:xfrm>
            <a:off x="2328987" y="1692400"/>
            <a:ext cx="2743384" cy="422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1"/>
          <p:cNvSpPr txBox="1">
            <a:spLocks noChangeArrowheads="1"/>
          </p:cNvSpPr>
          <p:nvPr/>
        </p:nvSpPr>
        <p:spPr bwMode="auto">
          <a:xfrm>
            <a:off x="5641355" y="1332359"/>
            <a:ext cx="5832648" cy="359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lnSpc>
                <a:spcPct val="200000"/>
              </a:lnSpc>
            </a:pPr>
            <a:r>
              <a:rPr lang="en-US" altLang="zh-CN" sz="4000" b="1" dirty="0">
                <a:solidFill>
                  <a:srgbClr val="0875F8"/>
                </a:solidFill>
                <a:latin typeface="微软雅黑" panose="020B0503020204020204" pitchFamily="34" charset="-122"/>
                <a:ea typeface="微软雅黑" panose="020B0503020204020204" pitchFamily="34" charset="-122"/>
              </a:rPr>
              <a:t>1.</a:t>
            </a:r>
            <a:r>
              <a:rPr lang="zh-CN" altLang="en-US" sz="4000" b="1" dirty="0">
                <a:solidFill>
                  <a:srgbClr val="0875F8"/>
                </a:solidFill>
                <a:latin typeface="微软雅黑" panose="020B0503020204020204" pitchFamily="34" charset="-122"/>
                <a:ea typeface="微软雅黑" panose="020B0503020204020204" pitchFamily="34" charset="-122"/>
              </a:rPr>
              <a:t>以我为标准</a:t>
            </a:r>
            <a:endParaRPr lang="en-US" altLang="zh-CN" sz="4000" b="1" dirty="0">
              <a:solidFill>
                <a:srgbClr val="0875F8"/>
              </a:solidFill>
              <a:latin typeface="微软雅黑" panose="020B0503020204020204" pitchFamily="34" charset="-122"/>
              <a:ea typeface="微软雅黑" panose="020B0503020204020204" pitchFamily="34" charset="-122"/>
            </a:endParaRPr>
          </a:p>
          <a:p>
            <a:pPr eaLnBrk="1" hangingPunct="1">
              <a:lnSpc>
                <a:spcPct val="200000"/>
              </a:lnSpc>
            </a:pPr>
            <a:r>
              <a:rPr lang="en-US" altLang="zh-CN" sz="4000" b="1" dirty="0">
                <a:solidFill>
                  <a:srgbClr val="0875F8"/>
                </a:solidFill>
                <a:latin typeface="微软雅黑" panose="020B0503020204020204" pitchFamily="34" charset="-122"/>
                <a:ea typeface="微软雅黑" panose="020B0503020204020204" pitchFamily="34" charset="-122"/>
              </a:rPr>
              <a:t>2.</a:t>
            </a:r>
            <a:r>
              <a:rPr lang="zh-CN" altLang="en-US" sz="4000" b="1" dirty="0">
                <a:solidFill>
                  <a:srgbClr val="0875F8"/>
                </a:solidFill>
                <a:latin typeface="微软雅黑" panose="020B0503020204020204" pitchFamily="34" charset="-122"/>
                <a:ea typeface="微软雅黑" panose="020B0503020204020204" pitchFamily="34" charset="-122"/>
              </a:rPr>
              <a:t>效率源于秩序</a:t>
            </a:r>
            <a:endParaRPr lang="en-US" altLang="zh-CN" sz="4000" b="1" dirty="0">
              <a:solidFill>
                <a:srgbClr val="0875F8"/>
              </a:solidFill>
              <a:latin typeface="微软雅黑" panose="020B0503020204020204" pitchFamily="34" charset="-122"/>
              <a:ea typeface="微软雅黑" panose="020B0503020204020204" pitchFamily="34" charset="-122"/>
            </a:endParaRPr>
          </a:p>
          <a:p>
            <a:pPr eaLnBrk="1" hangingPunct="1">
              <a:lnSpc>
                <a:spcPct val="200000"/>
              </a:lnSpc>
            </a:pPr>
            <a:r>
              <a:rPr lang="en-US" altLang="zh-CN" sz="4000" b="1" dirty="0">
                <a:solidFill>
                  <a:srgbClr val="0875F8"/>
                </a:solidFill>
                <a:latin typeface="微软雅黑" panose="020B0503020204020204" pitchFamily="34" charset="-122"/>
                <a:ea typeface="微软雅黑" panose="020B0503020204020204" pitchFamily="34" charset="-122"/>
              </a:rPr>
              <a:t>3.</a:t>
            </a:r>
            <a:r>
              <a:rPr lang="zh-CN" altLang="en-US" sz="4000" b="1" dirty="0">
                <a:solidFill>
                  <a:srgbClr val="0875F8"/>
                </a:solidFill>
                <a:latin typeface="微软雅黑" panose="020B0503020204020204" pitchFamily="34" charset="-122"/>
                <a:ea typeface="微软雅黑" panose="020B0503020204020204" pitchFamily="34" charset="-122"/>
              </a:rPr>
              <a:t>队长作出承诺</a:t>
            </a:r>
          </a:p>
        </p:txBody>
      </p:sp>
      <p:pic>
        <p:nvPicPr>
          <p:cNvPr id="32772" name="Picture 2" descr="F:\设计素材库\团队素材\020.jpg"/>
          <p:cNvPicPr>
            <a:picLocks noChangeAspect="1" noChangeArrowheads="1"/>
          </p:cNvPicPr>
          <p:nvPr/>
        </p:nvPicPr>
        <p:blipFill>
          <a:blip r:embed="rId3" cstate="print">
            <a:extLst>
              <a:ext uri="{28A0092B-C50C-407E-A947-70E740481C1C}">
                <a14:useLocalDpi xmlns:a14="http://schemas.microsoft.com/office/drawing/2010/main" val="0"/>
              </a:ext>
            </a:extLst>
          </a:blip>
          <a:srcRect t="6502" b="10934"/>
          <a:stretch>
            <a:fillRect/>
          </a:stretch>
        </p:blipFill>
        <p:spPr bwMode="auto">
          <a:xfrm>
            <a:off x="1688863" y="1855101"/>
            <a:ext cx="3584505" cy="295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68747" y="-107801"/>
            <a:ext cx="6093335"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让我们达成：</a:t>
            </a:r>
            <a:r>
              <a:rPr lang="zh-CN" altLang="en-US" sz="4400" b="1" dirty="0">
                <a:solidFill>
                  <a:srgbClr val="FF0000"/>
                </a:solidFill>
                <a:latin typeface="微软雅黑" pitchFamily="34" charset="-122"/>
                <a:ea typeface="微软雅黑" pitchFamily="34" charset="-122"/>
              </a:rPr>
              <a:t>共识</a:t>
            </a:r>
            <a:r>
              <a:rPr lang="en-US" altLang="zh-CN" sz="4400" b="1" dirty="0">
                <a:solidFill>
                  <a:srgbClr val="FF0000"/>
                </a:solidFill>
                <a:latin typeface="微软雅黑" pitchFamily="34" charset="-122"/>
                <a:ea typeface="微软雅黑" pitchFamily="34" charset="-122"/>
              </a:rPr>
              <a:t>/</a:t>
            </a:r>
            <a:r>
              <a:rPr lang="zh-CN" altLang="en-US" sz="4400" b="1" dirty="0">
                <a:solidFill>
                  <a:srgbClr val="FF0000"/>
                </a:solidFill>
                <a:latin typeface="微软雅黑" pitchFamily="34" charset="-122"/>
                <a:ea typeface="微软雅黑" pitchFamily="34" charset="-122"/>
              </a:rPr>
              <a:t>公约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5011" y="2124638"/>
            <a:ext cx="8735007" cy="1323439"/>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dist">
              <a:defRPr/>
            </a:pPr>
            <a:r>
              <a:rPr lang="zh-CN" altLang="en-US" sz="8000" b="1" dirty="0">
                <a:solidFill>
                  <a:srgbClr val="FF0000"/>
                </a:solidFill>
                <a:latin typeface="微软雅黑" panose="020B0503020204020204" pitchFamily="34" charset="-122"/>
                <a:ea typeface="微软雅黑" panose="020B0503020204020204" pitchFamily="34" charset="-122"/>
              </a:rPr>
              <a:t>现在开始熟悉规则</a:t>
            </a:r>
          </a:p>
        </p:txBody>
      </p:sp>
      <p:pic>
        <p:nvPicPr>
          <p:cNvPr id="33797"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l="11539" r="16347"/>
          <a:stretch>
            <a:fillRect/>
          </a:stretch>
        </p:blipFill>
        <p:spPr bwMode="auto">
          <a:xfrm>
            <a:off x="5713363" y="252239"/>
            <a:ext cx="1872208" cy="155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25131" y="3708623"/>
            <a:ext cx="6859152" cy="2123658"/>
          </a:xfrm>
          <a:prstGeom prst="rect">
            <a:avLst/>
          </a:prstGeom>
        </p:spPr>
        <p:txBody>
          <a:bodyPr wrap="square">
            <a:spAutoFit/>
          </a:bodyPr>
          <a:lstStyle/>
          <a:p>
            <a:pPr>
              <a:lnSpc>
                <a:spcPct val="150000"/>
              </a:lnSpc>
            </a:pPr>
            <a:r>
              <a:rPr lang="zh-CN" altLang="en-US" sz="4400" b="1" dirty="0">
                <a:solidFill>
                  <a:srgbClr val="0875F8"/>
                </a:solidFill>
                <a:latin typeface="微软雅黑" pitchFamily="34" charset="-122"/>
                <a:ea typeface="微软雅黑" pitchFamily="34" charset="-122"/>
              </a:rPr>
              <a:t>熟悉掘金过程中的各项规则并形成自己的掘金方案</a:t>
            </a:r>
          </a:p>
        </p:txBody>
      </p:sp>
      <p:sp>
        <p:nvSpPr>
          <p:cNvPr id="6" name="TextBox 5"/>
          <p:cNvSpPr txBox="1"/>
          <p:nvPr/>
        </p:nvSpPr>
        <p:spPr>
          <a:xfrm>
            <a:off x="10681915" y="0"/>
            <a:ext cx="2544286" cy="743986"/>
          </a:xfrm>
          <a:prstGeom prst="rect">
            <a:avLst/>
          </a:prstGeom>
          <a:noFill/>
        </p:spPr>
        <p:txBody>
          <a:bodyPr wrap="none" rtlCol="0">
            <a:spAutoFit/>
          </a:bodyPr>
          <a:lstStyle/>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rPr>
              <a:t>时间</a:t>
            </a:r>
            <a:r>
              <a:rPr lang="zh-CN" altLang="en-US" sz="3200" b="1" dirty="0">
                <a:solidFill>
                  <a:srgbClr val="FF6600"/>
                </a:solidFill>
                <a:latin typeface="微软雅黑" panose="020B0503020204020204" pitchFamily="34" charset="-122"/>
                <a:ea typeface="微软雅黑" panose="020B0503020204020204" pitchFamily="34" charset="-122"/>
              </a:rPr>
              <a:t>３０分钟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6887867" y="2815146"/>
            <a:ext cx="490492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可以买到食物、水和其它你们认为需要的物品，比如，指南针和帐篷</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还有信息。</a:t>
            </a:r>
            <a:endParaRPr lang="en-US" altLang="zh-CN" sz="2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891" y="1368363"/>
            <a:ext cx="4770864" cy="4824536"/>
          </a:xfrm>
          <a:prstGeom prst="rect">
            <a:avLst/>
          </a:prstGeom>
        </p:spPr>
      </p:pic>
      <p:sp>
        <p:nvSpPr>
          <p:cNvPr id="6" name="TextBox 5"/>
          <p:cNvSpPr txBox="1"/>
          <p:nvPr/>
        </p:nvSpPr>
        <p:spPr>
          <a:xfrm>
            <a:off x="6743850" y="1368596"/>
            <a:ext cx="3570209"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大本营</a:t>
            </a:r>
          </a:p>
        </p:txBody>
      </p:sp>
      <p:sp>
        <p:nvSpPr>
          <p:cNvPr id="8" name="矩形 7"/>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1246082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763" y="684287"/>
            <a:ext cx="12961440" cy="6647974"/>
          </a:xfrm>
          <a:prstGeom prst="rect">
            <a:avLst/>
          </a:prstGeom>
        </p:spPr>
        <p:txBody>
          <a:bodyPr wrap="square">
            <a:spAutoFit/>
          </a:bodyPr>
          <a:lstStyle/>
          <a:p>
            <a:pPr algn="just">
              <a:lnSpc>
                <a:spcPct val="150000"/>
              </a:lnSpc>
              <a:spcBef>
                <a:spcPts val="1200"/>
              </a:spcBef>
              <a:spcAft>
                <a:spcPts val="0"/>
              </a:spcAft>
            </a:pPr>
            <a:r>
              <a:rPr lang="en-US" altLang="zh-CN" sz="2400" kern="100" dirty="0">
                <a:solidFill>
                  <a:srgbClr val="7030A0"/>
                </a:solidFill>
                <a:latin typeface="微软雅黑" panose="020B0503020204020204" pitchFamily="34" charset="-122"/>
                <a:ea typeface="微软雅黑" panose="020B0503020204020204" pitchFamily="34" charset="-122"/>
              </a:rPr>
              <a:t>1900</a:t>
            </a:r>
            <a:r>
              <a:rPr lang="zh-CN" altLang="zh-CN" sz="2400" kern="100" dirty="0">
                <a:solidFill>
                  <a:srgbClr val="7030A0"/>
                </a:solidFill>
                <a:latin typeface="微软雅黑" panose="020B0503020204020204" pitchFamily="34" charset="-122"/>
                <a:ea typeface="微软雅黑" panose="020B0503020204020204" pitchFamily="34" charset="-122"/>
              </a:rPr>
              <a:t>年</a:t>
            </a:r>
            <a:r>
              <a:rPr lang="en-US" altLang="zh-CN" sz="2400" kern="100" dirty="0">
                <a:solidFill>
                  <a:srgbClr val="7030A0"/>
                </a:solidFill>
                <a:latin typeface="微软雅黑" panose="020B0503020204020204" pitchFamily="34" charset="-122"/>
                <a:ea typeface="微软雅黑" panose="020B0503020204020204" pitchFamily="34" charset="-122"/>
              </a:rPr>
              <a:t>3</a:t>
            </a:r>
            <a:r>
              <a:rPr lang="zh-CN" altLang="zh-CN" sz="2400" kern="100" dirty="0">
                <a:solidFill>
                  <a:srgbClr val="7030A0"/>
                </a:solidFill>
                <a:latin typeface="微软雅黑" panose="020B0503020204020204" pitchFamily="34" charset="-122"/>
                <a:ea typeface="微软雅黑" panose="020B0503020204020204" pitchFamily="34" charset="-122"/>
              </a:rPr>
              <a:t>月初，瑞典探险家赫定带领的探险队来到罗布荒原探测，在穿越一处沙漠时才发现他们的铁铲不慎遗失在昨晚的宿营地中。赫定只得让他的助手维吾尔族向导阿尔迪克回去寻找。</a:t>
            </a:r>
            <a:endParaRPr lang="en-US" altLang="zh-CN" sz="2400" kern="100" dirty="0">
              <a:solidFill>
                <a:srgbClr val="7030A0"/>
              </a:solidFill>
              <a:latin typeface="微软雅黑" panose="020B0503020204020204" pitchFamily="34" charset="-122"/>
              <a:ea typeface="微软雅黑" panose="020B0503020204020204" pitchFamily="34" charset="-122"/>
            </a:endParaRPr>
          </a:p>
          <a:p>
            <a:pPr algn="just">
              <a:lnSpc>
                <a:spcPct val="150000"/>
              </a:lnSpc>
              <a:spcBef>
                <a:spcPts val="1200"/>
              </a:spcBef>
              <a:spcAft>
                <a:spcPts val="0"/>
              </a:spcAft>
            </a:pPr>
            <a:r>
              <a:rPr lang="zh-CN" altLang="zh-CN" sz="2400" kern="100" dirty="0">
                <a:solidFill>
                  <a:srgbClr val="7030A0"/>
                </a:solidFill>
                <a:latin typeface="微软雅黑" panose="020B0503020204020204" pitchFamily="34" charset="-122"/>
                <a:ea typeface="微软雅黑" panose="020B0503020204020204" pitchFamily="34" charset="-122"/>
              </a:rPr>
              <a:t>寻找途中遇到沙风暴，迷失了方向。但这位机智勇敢的维吾尔族向导历经艰险，不但</a:t>
            </a:r>
            <a:r>
              <a:rPr lang="zh-CN" altLang="en-US" sz="2400" kern="100" dirty="0">
                <a:solidFill>
                  <a:srgbClr val="7030A0"/>
                </a:solidFill>
                <a:latin typeface="微软雅黑" panose="020B0503020204020204" pitchFamily="34" charset="-122"/>
                <a:ea typeface="微软雅黑" panose="020B0503020204020204" pitchFamily="34" charset="-122"/>
              </a:rPr>
              <a:t>摸</a:t>
            </a:r>
            <a:r>
              <a:rPr lang="zh-CN" altLang="zh-CN" sz="2400" kern="100" dirty="0">
                <a:solidFill>
                  <a:srgbClr val="7030A0"/>
                </a:solidFill>
                <a:latin typeface="微软雅黑" panose="020B0503020204020204" pitchFamily="34" charset="-122"/>
                <a:ea typeface="微软雅黑" panose="020B0503020204020204" pitchFamily="34" charset="-122"/>
              </a:rPr>
              <a:t>到了丢失的锄头，而且还发现在营地不远处的</a:t>
            </a:r>
            <a:r>
              <a:rPr lang="zh-CN" altLang="zh-CN" sz="3200" b="1" kern="100" dirty="0">
                <a:solidFill>
                  <a:srgbClr val="0875F8"/>
                </a:solidFill>
                <a:latin typeface="微软雅黑" panose="020B0503020204020204" pitchFamily="34" charset="-122"/>
                <a:ea typeface="微软雅黑" panose="020B0503020204020204" pitchFamily="34" charset="-122"/>
              </a:rPr>
              <a:t>大山</a:t>
            </a:r>
            <a:r>
              <a:rPr lang="zh-CN" altLang="zh-CN" sz="2400" kern="100" dirty="0">
                <a:solidFill>
                  <a:srgbClr val="7030A0"/>
                </a:solidFill>
                <a:latin typeface="微软雅黑" panose="020B0503020204020204" pitchFamily="34" charset="-122"/>
                <a:ea typeface="微软雅黑" panose="020B0503020204020204" pitchFamily="34" charset="-122"/>
              </a:rPr>
              <a:t>中，藏匿的无尽的黄金。</a:t>
            </a:r>
            <a:endParaRPr lang="en-US" altLang="zh-CN" sz="2400" kern="100" dirty="0">
              <a:solidFill>
                <a:srgbClr val="7030A0"/>
              </a:solidFill>
              <a:latin typeface="微软雅黑" panose="020B0503020204020204" pitchFamily="34" charset="-122"/>
              <a:ea typeface="微软雅黑" panose="020B0503020204020204" pitchFamily="34" charset="-122"/>
            </a:endParaRPr>
          </a:p>
          <a:p>
            <a:pPr algn="just">
              <a:lnSpc>
                <a:spcPct val="150000"/>
              </a:lnSpc>
              <a:spcBef>
                <a:spcPts val="1200"/>
              </a:spcBef>
              <a:spcAft>
                <a:spcPts val="0"/>
              </a:spcAft>
            </a:pPr>
            <a:r>
              <a:rPr lang="zh-CN" altLang="en-US" sz="2400" kern="100" dirty="0">
                <a:solidFill>
                  <a:srgbClr val="7030A0"/>
                </a:solidFill>
                <a:latin typeface="微软雅黑" panose="020B0503020204020204" pitchFamily="34" charset="-122"/>
                <a:ea typeface="微软雅黑" panose="020B0503020204020204" pitchFamily="34" charset="-122"/>
              </a:rPr>
              <a:t>消息传出后，很多人组成了掘金队，他们来自不同国度，目的只有一个，就是挖掘到尽可能多的金块。</a:t>
            </a:r>
            <a:endParaRPr lang="en-US" altLang="zh-CN" sz="2400" kern="100" dirty="0">
              <a:solidFill>
                <a:srgbClr val="7030A0"/>
              </a:solidFill>
              <a:latin typeface="微软雅黑" panose="020B0503020204020204" pitchFamily="34" charset="-122"/>
              <a:ea typeface="微软雅黑" panose="020B0503020204020204" pitchFamily="34" charset="-122"/>
            </a:endParaRPr>
          </a:p>
          <a:p>
            <a:pPr algn="just">
              <a:lnSpc>
                <a:spcPct val="150000"/>
              </a:lnSpc>
              <a:spcBef>
                <a:spcPts val="1200"/>
              </a:spcBef>
              <a:spcAft>
                <a:spcPts val="0"/>
              </a:spcAft>
            </a:pPr>
            <a:r>
              <a:rPr lang="zh-CN" altLang="en-US" sz="2400" kern="100" dirty="0">
                <a:solidFill>
                  <a:srgbClr val="7030A0"/>
                </a:solidFill>
                <a:latin typeface="微软雅黑" panose="020B0503020204020204" pitchFamily="34" charset="-122"/>
                <a:ea typeface="微软雅黑" panose="020B0503020204020204" pitchFamily="34" charset="-122"/>
              </a:rPr>
              <a:t>当他们来到这一区域的时候，发现这个地区是一个</a:t>
            </a:r>
            <a:r>
              <a:rPr lang="zh-CN" altLang="en-US" sz="3200" b="1" kern="100" dirty="0">
                <a:solidFill>
                  <a:srgbClr val="0875F8"/>
                </a:solidFill>
                <a:latin typeface="微软雅黑" panose="020B0503020204020204" pitchFamily="34" charset="-122"/>
                <a:ea typeface="微软雅黑" panose="020B0503020204020204" pitchFamily="34" charset="-122"/>
              </a:rPr>
              <a:t>地形复杂，气候恶劣</a:t>
            </a:r>
            <a:r>
              <a:rPr lang="zh-CN" altLang="en-US" sz="2400" kern="100" dirty="0">
                <a:solidFill>
                  <a:srgbClr val="7030A0"/>
                </a:solidFill>
                <a:latin typeface="微软雅黑" panose="020B0503020204020204" pitchFamily="34" charset="-122"/>
                <a:ea typeface="微软雅黑" panose="020B0503020204020204" pitchFamily="34" charset="-122"/>
              </a:rPr>
              <a:t>的沙漠地区，要想到达大山，必须要穿过这片大沙漠才有可能，而且，从现在开始，还有</a:t>
            </a:r>
            <a:r>
              <a:rPr lang="en-US" altLang="zh-CN" sz="3200" b="1" kern="100" dirty="0">
                <a:solidFill>
                  <a:srgbClr val="0875F8"/>
                </a:solidFill>
                <a:latin typeface="微软雅黑" panose="020B0503020204020204" pitchFamily="34" charset="-122"/>
                <a:ea typeface="微软雅黑" panose="020B0503020204020204" pitchFamily="34" charset="-122"/>
              </a:rPr>
              <a:t>25</a:t>
            </a:r>
            <a:r>
              <a:rPr lang="zh-CN" altLang="en-US" sz="3200" b="1" kern="100" dirty="0">
                <a:solidFill>
                  <a:srgbClr val="0875F8"/>
                </a:solidFill>
                <a:latin typeface="微软雅黑" panose="020B0503020204020204" pitchFamily="34" charset="-122"/>
                <a:ea typeface="微软雅黑" panose="020B0503020204020204" pitchFamily="34" charset="-122"/>
              </a:rPr>
              <a:t>天</a:t>
            </a:r>
            <a:r>
              <a:rPr lang="zh-CN" altLang="en-US" sz="2400" kern="100" dirty="0">
                <a:solidFill>
                  <a:srgbClr val="7030A0"/>
                </a:solidFill>
                <a:latin typeface="微软雅黑" panose="020B0503020204020204" pitchFamily="34" charset="-122"/>
                <a:ea typeface="微软雅黑" panose="020B0503020204020204" pitchFamily="34" charset="-122"/>
              </a:rPr>
              <a:t>此地就要进入冬季，在冬季没有人可以在沙漠里面存活，因此，必须在第</a:t>
            </a:r>
            <a:r>
              <a:rPr lang="en-US" altLang="zh-CN" sz="2400" kern="100" dirty="0">
                <a:solidFill>
                  <a:srgbClr val="7030A0"/>
                </a:solidFill>
                <a:latin typeface="微软雅黑" panose="020B0503020204020204" pitchFamily="34" charset="-122"/>
                <a:ea typeface="微软雅黑" panose="020B0503020204020204" pitchFamily="34" charset="-122"/>
              </a:rPr>
              <a:t>25</a:t>
            </a:r>
            <a:r>
              <a:rPr lang="zh-CN" altLang="en-US" sz="2400" kern="100" dirty="0">
                <a:solidFill>
                  <a:srgbClr val="7030A0"/>
                </a:solidFill>
                <a:latin typeface="微软雅黑" panose="020B0503020204020204" pitchFamily="34" charset="-122"/>
                <a:ea typeface="微软雅黑" panose="020B0503020204020204" pitchFamily="34" charset="-122"/>
              </a:rPr>
              <a:t>天之前走出沙漠，否则将被困死在沙漠里。</a:t>
            </a:r>
          </a:p>
        </p:txBody>
      </p:sp>
      <p:sp>
        <p:nvSpPr>
          <p:cNvPr id="3" name="矩形 2"/>
          <p:cNvSpPr/>
          <p:nvPr/>
        </p:nvSpPr>
        <p:spPr>
          <a:xfrm>
            <a:off x="96739" y="-107801"/>
            <a:ext cx="5221301"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故事从这里开始</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69965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6937500" y="3145915"/>
            <a:ext cx="453650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一天只能走一格，只能走相邻到格子</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先走路线，后知晓天气</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6906173" y="1699366"/>
            <a:ext cx="4698723"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如何行走</a:t>
            </a:r>
          </a:p>
        </p:txBody>
      </p:sp>
      <p:sp>
        <p:nvSpPr>
          <p:cNvPr id="8" name="矩形 7"/>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899" y="1368363"/>
            <a:ext cx="4770864" cy="4824536"/>
          </a:xfrm>
          <a:prstGeom prst="rect">
            <a:avLst/>
          </a:prstGeom>
        </p:spPr>
      </p:pic>
    </p:spTree>
    <p:extLst>
      <p:ext uri="{BB962C8B-B14F-4D97-AF65-F5344CB8AC3E}">
        <p14:creationId xmlns:p14="http://schemas.microsoft.com/office/powerpoint/2010/main" val="952586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7153523" y="2924879"/>
            <a:ext cx="6423025" cy="152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只可以买到</a:t>
            </a:r>
            <a:r>
              <a:rPr lang="zh-CN" altLang="en-US" sz="2800" b="1" dirty="0">
                <a:solidFill>
                  <a:srgbClr val="C00000"/>
                </a:solidFill>
                <a:latin typeface="微软雅黑" panose="020B0503020204020204" pitchFamily="34" charset="-122"/>
                <a:ea typeface="微软雅黑" panose="020B0503020204020204" pitchFamily="34" charset="-122"/>
              </a:rPr>
              <a:t>食物和水</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但比大本营里的要</a:t>
            </a:r>
            <a:r>
              <a:rPr lang="zh-CN" altLang="en-US" sz="2800" b="1" dirty="0">
                <a:solidFill>
                  <a:srgbClr val="C00000"/>
                </a:solidFill>
                <a:latin typeface="微软雅黑" panose="020B0503020204020204" pitchFamily="34" charset="-122"/>
                <a:ea typeface="微软雅黑" panose="020B0503020204020204" pitchFamily="34" charset="-122"/>
              </a:rPr>
              <a:t>贵一倍</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7009507" y="1493179"/>
            <a:ext cx="2441695"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村庄</a:t>
            </a:r>
          </a:p>
        </p:txBody>
      </p:sp>
      <p:sp>
        <p:nvSpPr>
          <p:cNvPr id="9" name="矩形 8"/>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915" y="1476375"/>
            <a:ext cx="4770864" cy="4824536"/>
          </a:xfrm>
          <a:prstGeom prst="rect">
            <a:avLst/>
          </a:prstGeom>
        </p:spPr>
      </p:pic>
    </p:spTree>
    <p:extLst>
      <p:ext uri="{BB962C8B-B14F-4D97-AF65-F5344CB8AC3E}">
        <p14:creationId xmlns:p14="http://schemas.microsoft.com/office/powerpoint/2010/main" val="554768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7513564" y="2950239"/>
            <a:ext cx="403244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可以免费获取水源</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但要有对应的骆驼负重</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7513563" y="1503689"/>
            <a:ext cx="2441695"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绿洲</a:t>
            </a:r>
          </a:p>
        </p:txBody>
      </p:sp>
      <p:sp>
        <p:nvSpPr>
          <p:cNvPr id="5" name="矩形 4"/>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971" y="1476375"/>
            <a:ext cx="4770864" cy="4824536"/>
          </a:xfrm>
          <a:prstGeom prst="rect">
            <a:avLst/>
          </a:prstGeom>
        </p:spPr>
      </p:pic>
    </p:spTree>
    <p:extLst>
      <p:ext uri="{BB962C8B-B14F-4D97-AF65-F5344CB8AC3E}">
        <p14:creationId xmlns:p14="http://schemas.microsoft.com/office/powerpoint/2010/main" val="3834694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
        <p:nvSpPr>
          <p:cNvPr id="3" name="TextBox 5"/>
          <p:cNvSpPr txBox="1"/>
          <p:nvPr/>
        </p:nvSpPr>
        <p:spPr>
          <a:xfrm>
            <a:off x="6145411" y="1764407"/>
            <a:ext cx="4698723"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老人信息</a:t>
            </a:r>
          </a:p>
        </p:txBody>
      </p:sp>
      <p:sp>
        <p:nvSpPr>
          <p:cNvPr id="4" name="Text Box 14"/>
          <p:cNvSpPr txBox="1">
            <a:spLocks noChangeArrowheads="1"/>
          </p:cNvSpPr>
          <p:nvPr/>
        </p:nvSpPr>
        <p:spPr bwMode="auto">
          <a:xfrm>
            <a:off x="6361435" y="3348583"/>
            <a:ext cx="59766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每条１００元</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不管买多少条，只需要晚出发一天</a:t>
            </a:r>
            <a:endParaRPr lang="en-US" altLang="zh-CN" sz="2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3043" y="1548383"/>
            <a:ext cx="2898958" cy="3755191"/>
          </a:xfrm>
          <a:prstGeom prst="rect">
            <a:avLst/>
          </a:prstGeom>
        </p:spPr>
      </p:pic>
    </p:spTree>
    <p:extLst>
      <p:ext uri="{BB962C8B-B14F-4D97-AF65-F5344CB8AC3E}">
        <p14:creationId xmlns:p14="http://schemas.microsoft.com/office/powerpoint/2010/main" val="3640053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7945611" y="3210957"/>
            <a:ext cx="23042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一次有效</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7657579" y="1764407"/>
            <a:ext cx="2441695"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宝贝</a:t>
            </a:r>
          </a:p>
        </p:txBody>
      </p:sp>
      <p:sp>
        <p:nvSpPr>
          <p:cNvPr id="5" name="矩形 4"/>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987" y="1476375"/>
            <a:ext cx="4770864" cy="4824536"/>
          </a:xfrm>
          <a:prstGeom prst="rect">
            <a:avLst/>
          </a:prstGeom>
        </p:spPr>
      </p:pic>
    </p:spTree>
    <p:extLst>
      <p:ext uri="{BB962C8B-B14F-4D97-AF65-F5344CB8AC3E}">
        <p14:creationId xmlns:p14="http://schemas.microsoft.com/office/powerpoint/2010/main" val="1059206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6289427" y="3204568"/>
            <a:ext cx="597666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交易双方需在同一位置，报备教练审核后方可进行</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交易双方需注意交换对应的骆驼负重</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6145411" y="1836415"/>
            <a:ext cx="4698723"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黑市交易</a:t>
            </a:r>
          </a:p>
        </p:txBody>
      </p:sp>
      <p:pic>
        <p:nvPicPr>
          <p:cNvPr id="5" name="Picture 2" descr="F:\磐石方圆\研产销\培训研发\产品研发记录\沙漠掘金\沙漠掘金_项目教具_素材\金子\金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899" y="2268463"/>
            <a:ext cx="33718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230550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磐石方圆\研产销\培训研发\产品研发记录\沙漠掘金\沙漠掘金_项目教具_素材\骆驼\骆驼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514" y="2340470"/>
            <a:ext cx="3984527" cy="288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p:cNvSpPr txBox="1"/>
          <p:nvPr/>
        </p:nvSpPr>
        <p:spPr>
          <a:xfrm>
            <a:off x="5929387" y="1686009"/>
            <a:ext cx="4698723"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骆驼负重</a:t>
            </a:r>
          </a:p>
        </p:txBody>
      </p:sp>
      <p:sp>
        <p:nvSpPr>
          <p:cNvPr id="5" name="Text Box 14"/>
          <p:cNvSpPr txBox="1">
            <a:spLocks noChangeArrowheads="1"/>
          </p:cNvSpPr>
          <p:nvPr/>
        </p:nvSpPr>
        <p:spPr bwMode="auto">
          <a:xfrm>
            <a:off x="6145411" y="3132559"/>
            <a:ext cx="64230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１０００磅</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采购物资时：</a:t>
            </a:r>
            <a:r>
              <a:rPr lang="zh-CN" altLang="en-US" sz="2800" b="1" dirty="0">
                <a:solidFill>
                  <a:srgbClr val="FF0000"/>
                </a:solidFill>
                <a:latin typeface="微软雅黑" panose="020B0503020204020204" pitchFamily="34" charset="-122"/>
                <a:ea typeface="微软雅黑" panose="020B0503020204020204" pitchFamily="34" charset="-122"/>
              </a:rPr>
              <a:t>货币＋负重</a:t>
            </a:r>
            <a:r>
              <a:rPr lang="zh-CN" altLang="en-US" sz="2800" dirty="0">
                <a:latin typeface="微软雅黑" panose="020B0503020204020204" pitchFamily="34" charset="-122"/>
                <a:ea typeface="微软雅黑" panose="020B0503020204020204" pitchFamily="34" charset="-122"/>
              </a:rPr>
              <a:t>　换取　</a:t>
            </a:r>
            <a:r>
              <a:rPr lang="zh-CN" altLang="en-US" sz="2800" b="1" dirty="0">
                <a:solidFill>
                  <a:srgbClr val="FF0000"/>
                </a:solidFill>
                <a:latin typeface="微软雅黑" panose="020B0503020204020204" pitchFamily="34" charset="-122"/>
                <a:ea typeface="微软雅黑" panose="020B0503020204020204" pitchFamily="34" charset="-122"/>
              </a:rPr>
              <a:t>物资</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缴纳消耗时：</a:t>
            </a:r>
            <a:r>
              <a:rPr lang="zh-CN" altLang="en-US" sz="2800" b="1" dirty="0">
                <a:solidFill>
                  <a:srgbClr val="FF0000"/>
                </a:solidFill>
                <a:latin typeface="微软雅黑" panose="020B0503020204020204" pitchFamily="34" charset="-122"/>
                <a:ea typeface="微软雅黑" panose="020B0503020204020204" pitchFamily="34" charset="-122"/>
              </a:rPr>
              <a:t>物资</a:t>
            </a:r>
            <a:r>
              <a:rPr lang="zh-CN" altLang="en-US" sz="2800" dirty="0">
                <a:latin typeface="微软雅黑" panose="020B0503020204020204" pitchFamily="34" charset="-122"/>
                <a:ea typeface="微软雅黑" panose="020B0503020204020204" pitchFamily="34" charset="-122"/>
              </a:rPr>
              <a:t>　换取　</a:t>
            </a:r>
            <a:r>
              <a:rPr lang="zh-CN" altLang="en-US" sz="2800" b="1" dirty="0">
                <a:solidFill>
                  <a:srgbClr val="FF0000"/>
                </a:solidFill>
                <a:latin typeface="微软雅黑" panose="020B0503020204020204" pitchFamily="34" charset="-122"/>
                <a:ea typeface="微软雅黑" panose="020B0503020204020204" pitchFamily="34" charset="-122"/>
              </a:rPr>
              <a:t>负重</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2009242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6721475" y="3924647"/>
            <a:ext cx="4032448"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66"/>
              </a:buClr>
            </a:pPr>
            <a:r>
              <a:rPr lang="zh-CN" altLang="en-US" sz="2800" dirty="0">
                <a:latin typeface="微软雅黑" panose="020B0503020204020204" pitchFamily="34" charset="-122"/>
                <a:ea typeface="微软雅黑" panose="020B0503020204020204" pitchFamily="34" charset="-122"/>
              </a:rPr>
              <a:t>领取时间为　Ｔ＋１</a:t>
            </a:r>
            <a:endParaRPr lang="en-US" altLang="zh-CN"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6721474" y="2478097"/>
            <a:ext cx="2441695"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金子</a:t>
            </a:r>
          </a:p>
        </p:txBody>
      </p:sp>
      <p:pic>
        <p:nvPicPr>
          <p:cNvPr id="5" name="Picture 2" descr="F:\磐石方圆\研产销\培训研发\产品研发记录\沙漠掘金\沙漠掘金_项目教具_素材\金子\金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8906" y="2340471"/>
            <a:ext cx="33718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384065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58539" y="1548383"/>
            <a:ext cx="6048672" cy="3969441"/>
          </a:xfrm>
          <a:prstGeom prst="rect">
            <a:avLst/>
          </a:prstGeom>
        </p:spPr>
      </p:pic>
      <p:sp>
        <p:nvSpPr>
          <p:cNvPr id="3" name="TextBox 5"/>
          <p:cNvSpPr txBox="1"/>
          <p:nvPr/>
        </p:nvSpPr>
        <p:spPr>
          <a:xfrm>
            <a:off x="7809546" y="1839856"/>
            <a:ext cx="2441695" cy="1446550"/>
          </a:xfrm>
          <a:prstGeom prst="rect">
            <a:avLst/>
          </a:prstGeom>
          <a:noFill/>
        </p:spPr>
        <p:txBody>
          <a:bodyPr wrap="none" rtlCol="0">
            <a:spAutoFit/>
          </a:bodyPr>
          <a:lstStyle/>
          <a:p>
            <a:pPr algn="ctr"/>
            <a:r>
              <a:rPr lang="zh-CN" altLang="en-US" sz="8800" b="1" dirty="0">
                <a:solidFill>
                  <a:srgbClr val="FF6600"/>
                </a:solidFill>
                <a:latin typeface="微软雅黑" panose="020B0503020204020204" pitchFamily="34" charset="-122"/>
                <a:ea typeface="微软雅黑" panose="020B0503020204020204" pitchFamily="34" charset="-122"/>
              </a:rPr>
              <a:t>表格</a:t>
            </a:r>
          </a:p>
        </p:txBody>
      </p:sp>
      <p:sp>
        <p:nvSpPr>
          <p:cNvPr id="4" name="Text Box 14"/>
          <p:cNvSpPr txBox="1">
            <a:spLocks noChangeArrowheads="1"/>
          </p:cNvSpPr>
          <p:nvPr/>
        </p:nvSpPr>
        <p:spPr bwMode="auto">
          <a:xfrm>
            <a:off x="7809546" y="3420591"/>
            <a:ext cx="5616624"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66"/>
              </a:buClr>
            </a:pPr>
            <a:r>
              <a:rPr lang="zh-CN" altLang="en-US" sz="2800" dirty="0">
                <a:latin typeface="微软雅黑" panose="020B0503020204020204" pitchFamily="34" charset="-122"/>
                <a:ea typeface="微软雅黑" panose="020B0503020204020204" pitchFamily="34" charset="-122"/>
              </a:rPr>
              <a:t>一共有３类表格</a:t>
            </a:r>
            <a:endParaRPr lang="en-US" altLang="zh-CN" sz="2800" dirty="0">
              <a:latin typeface="微软雅黑" panose="020B0503020204020204" pitchFamily="34" charset="-122"/>
              <a:ea typeface="微软雅黑" panose="020B0503020204020204" pitchFamily="34" charset="-122"/>
            </a:endParaRPr>
          </a:p>
          <a:p>
            <a:pPr eaLnBrk="1" hangingPunct="1">
              <a:spcBef>
                <a:spcPct val="50000"/>
              </a:spcBef>
              <a:buClr>
                <a:srgbClr val="FF0066"/>
              </a:buClr>
            </a:pPr>
            <a:r>
              <a:rPr lang="zh-CN" altLang="en-US" sz="2800" dirty="0">
                <a:latin typeface="微软雅黑" panose="020B0503020204020204" pitchFamily="34" charset="-122"/>
                <a:ea typeface="微软雅黑" panose="020B0503020204020204" pitchFamily="34" charset="-122"/>
              </a:rPr>
              <a:t>采购表、消耗缴纳表、掘金总表</a:t>
            </a:r>
            <a:endParaRPr lang="en-US" altLang="zh-CN" sz="2800" dirty="0">
              <a:latin typeface="微软雅黑" panose="020B0503020204020204" pitchFamily="34" charset="-122"/>
              <a:ea typeface="微软雅黑" panose="020B0503020204020204" pitchFamily="34" charset="-122"/>
            </a:endParaRPr>
          </a:p>
          <a:p>
            <a:pPr eaLnBrk="1" hangingPunct="1">
              <a:spcBef>
                <a:spcPct val="50000"/>
              </a:spcBef>
              <a:buClr>
                <a:srgbClr val="FF0066"/>
              </a:buClr>
            </a:pPr>
            <a:r>
              <a:rPr lang="zh-CN" altLang="en-US" sz="2800" dirty="0">
                <a:latin typeface="微软雅黑" panose="020B0503020204020204" pitchFamily="34" charset="-122"/>
                <a:ea typeface="微软雅黑" panose="020B0503020204020204" pitchFamily="34" charset="-122"/>
              </a:rPr>
              <a:t>驼队内部专人负责正确填写</a:t>
            </a:r>
            <a:endParaRPr lang="en-US" altLang="zh-CN" sz="2800" dirty="0">
              <a:latin typeface="微软雅黑" panose="020B0503020204020204" pitchFamily="34" charset="-122"/>
              <a:ea typeface="微软雅黑" panose="020B0503020204020204" pitchFamily="34" charset="-122"/>
            </a:endParaRPr>
          </a:p>
          <a:p>
            <a:pPr eaLnBrk="1" hangingPunct="1">
              <a:spcBef>
                <a:spcPct val="50000"/>
              </a:spcBef>
              <a:buClr>
                <a:srgbClr val="FF0066"/>
              </a:buClr>
            </a:pPr>
            <a:r>
              <a:rPr lang="zh-CN" altLang="en-US" sz="2800" b="1" dirty="0">
                <a:solidFill>
                  <a:srgbClr val="FF0000"/>
                </a:solidFill>
                <a:latin typeface="微软雅黑" panose="020B0503020204020204" pitchFamily="34" charset="-122"/>
                <a:ea typeface="微软雅黑" panose="020B0503020204020204" pitchFamily="34" charset="-122"/>
              </a:rPr>
              <a:t>由银行（助教）审核</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39515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4" y="-107801"/>
            <a:ext cx="4860626"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再次确认重要规则</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B4FE4857-877C-3155-6695-7E74512FBBC9}"/>
              </a:ext>
            </a:extLst>
          </p:cNvPr>
          <p:cNvPicPr>
            <a:picLocks noChangeAspect="1"/>
          </p:cNvPicPr>
          <p:nvPr/>
        </p:nvPicPr>
        <p:blipFill>
          <a:blip r:embed="rId3"/>
          <a:stretch>
            <a:fillRect/>
          </a:stretch>
        </p:blipFill>
        <p:spPr>
          <a:xfrm>
            <a:off x="1572817" y="766444"/>
            <a:ext cx="9505056" cy="6028374"/>
          </a:xfrm>
          <a:prstGeom prst="rect">
            <a:avLst/>
          </a:prstGeom>
        </p:spPr>
      </p:pic>
    </p:spTree>
    <p:extLst>
      <p:ext uri="{BB962C8B-B14F-4D97-AF65-F5344CB8AC3E}">
        <p14:creationId xmlns:p14="http://schemas.microsoft.com/office/powerpoint/2010/main" val="245585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参考文献\沙漠掘金_视频宣传\169_4368x2912_zcool.com.cn.jpg">
            <a:extLst>
              <a:ext uri="{FF2B5EF4-FFF2-40B4-BE49-F238E27FC236}">
                <a16:creationId xmlns:a16="http://schemas.microsoft.com/office/drawing/2014/main" id="{77E06915-2B06-434F-AB23-88B2BD452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851" t="7404" r="15302" b="21690"/>
          <a:stretch>
            <a:fillRect/>
          </a:stretch>
        </p:blipFill>
        <p:spPr bwMode="auto">
          <a:xfrm>
            <a:off x="0" y="0"/>
            <a:ext cx="13442950" cy="756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5  课程导入工具：敦煌密藏-介绍视频.avi">
            <a:hlinkClick r:id="" action="ppaction://media"/>
            <a:extLst>
              <a:ext uri="{FF2B5EF4-FFF2-40B4-BE49-F238E27FC236}">
                <a16:creationId xmlns:a16="http://schemas.microsoft.com/office/drawing/2014/main" id="{7D6454ED-FDDF-4A26-A1E8-84E7E79E5C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60351"/>
            <a:ext cx="13442950" cy="6300912"/>
          </a:xfrm>
          <a:prstGeom prst="rect">
            <a:avLst/>
          </a:prstGeom>
        </p:spPr>
      </p:pic>
    </p:spTree>
    <p:extLst>
      <p:ext uri="{BB962C8B-B14F-4D97-AF65-F5344CB8AC3E}">
        <p14:creationId xmlns:p14="http://schemas.microsoft.com/office/powerpoint/2010/main" val="3599498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1" descr="F:\磐石方圆\研产销\培训研发\产品研发记录\沙漠掘金\沙漠掘金_项目教具_素材\货币\50 yuan.jpg"/>
          <p:cNvPicPr>
            <a:picLocks noChangeAspect="1" noChangeArrowheads="1"/>
          </p:cNvPicPr>
          <p:nvPr/>
        </p:nvPicPr>
        <p:blipFill>
          <a:blip r:embed="rId2">
            <a:extLst>
              <a:ext uri="{28A0092B-C50C-407E-A947-70E740481C1C}">
                <a14:useLocalDpi xmlns:a14="http://schemas.microsoft.com/office/drawing/2010/main" val="0"/>
              </a:ext>
            </a:extLst>
          </a:blip>
          <a:srcRect l="1526" t="2962"/>
          <a:stretch>
            <a:fillRect/>
          </a:stretch>
        </p:blipFill>
        <p:spPr bwMode="auto">
          <a:xfrm>
            <a:off x="3526462" y="3793865"/>
            <a:ext cx="30956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1" descr="F:\磐石方圆\研产销\培训研发\产品研发记录\沙漠掘金\沙漠掘金_项目教具_素材\粮食\Nipic_2988027_20100529160224707617.jpg"/>
          <p:cNvPicPr>
            <a:picLocks noChangeAspect="1" noChangeArrowheads="1"/>
          </p:cNvPicPr>
          <p:nvPr/>
        </p:nvPicPr>
        <p:blipFill>
          <a:blip r:embed="rId3">
            <a:extLst>
              <a:ext uri="{28A0092B-C50C-407E-A947-70E740481C1C}">
                <a14:useLocalDpi xmlns:a14="http://schemas.microsoft.com/office/drawing/2010/main" val="0"/>
              </a:ext>
            </a:extLst>
          </a:blip>
          <a:srcRect l="1666" t="17450" r="4132" b="15231"/>
          <a:stretch>
            <a:fillRect/>
          </a:stretch>
        </p:blipFill>
        <p:spPr bwMode="auto">
          <a:xfrm>
            <a:off x="6865491" y="3793865"/>
            <a:ext cx="3298825"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p:nvPr/>
        </p:nvSpPr>
        <p:spPr>
          <a:xfrm>
            <a:off x="2326592" y="1404367"/>
            <a:ext cx="8735007" cy="1323439"/>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dist">
              <a:defRPr/>
            </a:pPr>
            <a:r>
              <a:rPr lang="zh-CN" altLang="en-US" sz="8000" b="1" dirty="0">
                <a:solidFill>
                  <a:srgbClr val="FF0000"/>
                </a:solidFill>
                <a:latin typeface="微软雅黑" panose="020B0503020204020204" pitchFamily="34" charset="-122"/>
                <a:ea typeface="微软雅黑" panose="020B0503020204020204" pitchFamily="34" charset="-122"/>
              </a:rPr>
              <a:t>现在开始采购物资</a:t>
            </a:r>
          </a:p>
        </p:txBody>
      </p:sp>
      <p:sp>
        <p:nvSpPr>
          <p:cNvPr id="7" name="TextBox 5"/>
          <p:cNvSpPr txBox="1"/>
          <p:nvPr/>
        </p:nvSpPr>
        <p:spPr>
          <a:xfrm>
            <a:off x="10681915" y="0"/>
            <a:ext cx="2544286" cy="743986"/>
          </a:xfrm>
          <a:prstGeom prst="rect">
            <a:avLst/>
          </a:prstGeom>
          <a:noFill/>
        </p:spPr>
        <p:txBody>
          <a:bodyPr wrap="none" rtlCol="0">
            <a:spAutoFit/>
          </a:bodyPr>
          <a:lstStyle/>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rPr>
              <a:t>时间</a:t>
            </a:r>
            <a:r>
              <a:rPr lang="zh-CN" altLang="en-US" sz="3200" b="1" dirty="0">
                <a:solidFill>
                  <a:srgbClr val="FF6600"/>
                </a:solidFill>
                <a:latin typeface="微软雅黑" panose="020B0503020204020204" pitchFamily="34" charset="-122"/>
                <a:ea typeface="微软雅黑" panose="020B0503020204020204" pitchFamily="34" charset="-122"/>
              </a:rPr>
              <a:t>１０分钟</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descr="E:\磐石方圆\研产销\培训研发\产品研发记录\沙漠掘金\沙漠掘金_项目教具\地图\Nipic_2176952_2010051218440809947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8182" b="21132"/>
          <a:stretch/>
        </p:blipFill>
        <p:spPr bwMode="auto">
          <a:xfrm>
            <a:off x="13352" y="0"/>
            <a:ext cx="13442950" cy="756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487784" y="1188343"/>
            <a:ext cx="4863433" cy="1323439"/>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dist">
              <a:defRPr/>
            </a:pPr>
            <a:r>
              <a:rPr lang="zh-CN" altLang="en-US" sz="8000" b="1" dirty="0">
                <a:solidFill>
                  <a:srgbClr val="C00000"/>
                </a:solidFill>
                <a:latin typeface="微软雅黑" panose="020B0503020204020204" pitchFamily="34" charset="-122"/>
                <a:ea typeface="微软雅黑" panose="020B0503020204020204" pitchFamily="34" charset="-122"/>
              </a:rPr>
              <a:t>整装待发</a:t>
            </a:r>
          </a:p>
        </p:txBody>
      </p:sp>
      <p:sp>
        <p:nvSpPr>
          <p:cNvPr id="2" name="TextBox 1"/>
          <p:cNvSpPr txBox="1"/>
          <p:nvPr/>
        </p:nvSpPr>
        <p:spPr>
          <a:xfrm>
            <a:off x="4057179" y="2340471"/>
            <a:ext cx="5724644" cy="1200329"/>
          </a:xfrm>
          <a:prstGeom prst="rect">
            <a:avLst/>
          </a:prstGeom>
          <a:noFill/>
        </p:spPr>
        <p:txBody>
          <a:bodyPr wrap="none" rtlCol="0">
            <a:spAutoFit/>
          </a:bodyPr>
          <a:lstStyle/>
          <a:p>
            <a:pPr algn="ctr">
              <a:lnSpc>
                <a:spcPct val="150000"/>
              </a:lnSpc>
            </a:pPr>
            <a:r>
              <a:rPr lang="zh-CN" altLang="en-US" sz="4800" b="1" dirty="0">
                <a:solidFill>
                  <a:schemeClr val="bg1"/>
                </a:solidFill>
                <a:latin typeface="微软雅黑" panose="020B0503020204020204" pitchFamily="34" charset="-122"/>
                <a:ea typeface="微软雅黑" panose="020B0503020204020204" pitchFamily="34" charset="-122"/>
              </a:rPr>
              <a:t>再次喊出我们的气势</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p:cNvSpPr txBox="1">
            <a:spLocks noChangeArrowheads="1"/>
          </p:cNvSpPr>
          <p:nvPr/>
        </p:nvSpPr>
        <p:spPr bwMode="auto">
          <a:xfrm>
            <a:off x="0" y="-1592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a:t>
            </a:r>
            <a:endParaRPr lang="zh-CN" altLang="en-US" sz="4800" b="1" dirty="0">
              <a:solidFill>
                <a:srgbClr val="FF9933"/>
              </a:solidFill>
              <a:latin typeface="微软雅黑" pitchFamily="34" charset="-122"/>
              <a:ea typeface="微软雅黑" pitchFamily="34" charset="-122"/>
            </a:endParaRPr>
          </a:p>
        </p:txBody>
      </p:sp>
      <p:pic>
        <p:nvPicPr>
          <p:cNvPr id="4"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186984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186984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186984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26"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186984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3" descr="D:\照片库大全\徒步穿越-北大BIMBA-新疆库布其沙漠01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5129" y="1869845"/>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6872"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27501" y="3334319"/>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1" y="3337494"/>
            <a:ext cx="122396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141110" y="3337494"/>
            <a:ext cx="119565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21650" y="3339082"/>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18725" y="3343844"/>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TextBox 22"/>
          <p:cNvSpPr txBox="1">
            <a:spLocks noChangeArrowheads="1"/>
          </p:cNvSpPr>
          <p:nvPr/>
        </p:nvSpPr>
        <p:spPr bwMode="auto">
          <a:xfrm>
            <a:off x="2089151" y="5013894"/>
            <a:ext cx="7477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6878" name="TextBox 23"/>
          <p:cNvSpPr txBox="1">
            <a:spLocks noChangeArrowheads="1"/>
          </p:cNvSpPr>
          <p:nvPr/>
        </p:nvSpPr>
        <p:spPr bwMode="auto">
          <a:xfrm>
            <a:off x="8078788" y="5023419"/>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6879" name="TextBox 24"/>
          <p:cNvSpPr txBox="1">
            <a:spLocks noChangeArrowheads="1"/>
          </p:cNvSpPr>
          <p:nvPr/>
        </p:nvSpPr>
        <p:spPr bwMode="auto">
          <a:xfrm>
            <a:off x="4400550" y="5023419"/>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6880" name="TextBox 25"/>
          <p:cNvSpPr txBox="1">
            <a:spLocks noChangeArrowheads="1"/>
          </p:cNvSpPr>
          <p:nvPr/>
        </p:nvSpPr>
        <p:spPr bwMode="auto">
          <a:xfrm>
            <a:off x="6096001" y="5023419"/>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36881" name="TextBox 26"/>
          <p:cNvSpPr txBox="1">
            <a:spLocks noChangeArrowheads="1"/>
          </p:cNvSpPr>
          <p:nvPr/>
        </p:nvSpPr>
        <p:spPr bwMode="auto">
          <a:xfrm>
            <a:off x="10401300" y="5023419"/>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29" name="直接连接符 28"/>
          <p:cNvCxnSpPr/>
          <p:nvPr/>
        </p:nvCxnSpPr>
        <p:spPr>
          <a:xfrm rot="5400000">
            <a:off x="1540670" y="3976464"/>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3542507" y="3976463"/>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5542757" y="3976463"/>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7543007" y="3976463"/>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6539" y="4583683"/>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2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7896"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01" y="3301107"/>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3601" y="3304282"/>
            <a:ext cx="122396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4576" y="3304282"/>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3" descr="F:\磐石方圆\研产销\培训研发\产品研发记录\沙漠掘金\沙漠掘金_项目教具_素材\天气\晴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1650" y="3305870"/>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8725" y="3310632"/>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Box 22"/>
          <p:cNvSpPr txBox="1">
            <a:spLocks noChangeArrowheads="1"/>
          </p:cNvSpPr>
          <p:nvPr/>
        </p:nvSpPr>
        <p:spPr bwMode="auto">
          <a:xfrm>
            <a:off x="2089151" y="4980682"/>
            <a:ext cx="7477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902" name="TextBox 23"/>
          <p:cNvSpPr txBox="1">
            <a:spLocks noChangeArrowheads="1"/>
          </p:cNvSpPr>
          <p:nvPr/>
        </p:nvSpPr>
        <p:spPr bwMode="auto">
          <a:xfrm>
            <a:off x="807878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903" name="TextBox 24"/>
          <p:cNvSpPr txBox="1">
            <a:spLocks noChangeArrowheads="1"/>
          </p:cNvSpPr>
          <p:nvPr/>
        </p:nvSpPr>
        <p:spPr bwMode="auto">
          <a:xfrm>
            <a:off x="440055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904" name="TextBox 25"/>
          <p:cNvSpPr txBox="1">
            <a:spLocks noChangeArrowheads="1"/>
          </p:cNvSpPr>
          <p:nvPr/>
        </p:nvSpPr>
        <p:spPr bwMode="auto">
          <a:xfrm>
            <a:off x="640080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905" name="TextBox 26"/>
          <p:cNvSpPr txBox="1">
            <a:spLocks noChangeArrowheads="1"/>
          </p:cNvSpPr>
          <p:nvPr/>
        </p:nvSpPr>
        <p:spPr bwMode="auto">
          <a:xfrm>
            <a:off x="1040130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29" name="直接连接符 28"/>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0" y="-103239"/>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8919"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304282"/>
            <a:ext cx="1032041"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925"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926" name="TextBox 13"/>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927" name="TextBox 14"/>
          <p:cNvSpPr txBox="1">
            <a:spLocks noChangeArrowheads="1"/>
          </p:cNvSpPr>
          <p:nvPr/>
        </p:nvSpPr>
        <p:spPr bwMode="auto">
          <a:xfrm>
            <a:off x="5820352" y="4990208"/>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38928"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85475" y="-1248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3</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9943"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5750" y="3319866"/>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2625" y="3285232"/>
            <a:ext cx="1227138"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167438" y="3432617"/>
            <a:ext cx="1193800" cy="96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3" descr="F:\磐石方圆\研产销\培训研发\产品研发记录\沙漠掘金\沙漠掘金_项目教具_素材\天气\晴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39375" y="3329391"/>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TextBox 11"/>
          <p:cNvSpPr txBox="1">
            <a:spLocks noChangeArrowheads="1"/>
          </p:cNvSpPr>
          <p:nvPr/>
        </p:nvSpPr>
        <p:spPr bwMode="auto">
          <a:xfrm>
            <a:off x="1863726" y="4980682"/>
            <a:ext cx="13128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高温</a:t>
            </a:r>
          </a:p>
        </p:txBody>
      </p:sp>
      <p:sp>
        <p:nvSpPr>
          <p:cNvPr id="39949"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9950" name="TextBox 13"/>
          <p:cNvSpPr txBox="1">
            <a:spLocks noChangeArrowheads="1"/>
          </p:cNvSpPr>
          <p:nvPr/>
        </p:nvSpPr>
        <p:spPr bwMode="auto">
          <a:xfrm>
            <a:off x="4040143" y="499020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晴天</a:t>
            </a:r>
          </a:p>
        </p:txBody>
      </p:sp>
      <p:sp>
        <p:nvSpPr>
          <p:cNvPr id="39951" name="TextBox 14"/>
          <p:cNvSpPr txBox="1">
            <a:spLocks noChangeArrowheads="1"/>
          </p:cNvSpPr>
          <p:nvPr/>
        </p:nvSpPr>
        <p:spPr bwMode="auto">
          <a:xfrm>
            <a:off x="5825620" y="4744003"/>
            <a:ext cx="18774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endParaRPr lang="en-US" altLang="zh-CN" sz="4400" dirty="0">
              <a:solidFill>
                <a:srgbClr val="00B0F0"/>
              </a:solidFill>
              <a:latin typeface="微软雅黑" pitchFamily="34" charset="-122"/>
              <a:ea typeface="微软雅黑" pitchFamily="34" charset="-122"/>
            </a:endParaRPr>
          </a:p>
          <a:p>
            <a:pPr eaLnBrk="1" hangingPunct="1"/>
            <a:r>
              <a:rPr lang="zh-CN" altLang="en-US" sz="4400" dirty="0">
                <a:solidFill>
                  <a:srgbClr val="00B0F0"/>
                </a:solidFill>
                <a:latin typeface="微软雅黑" pitchFamily="34" charset="-122"/>
                <a:ea typeface="微软雅黑" pitchFamily="34" charset="-122"/>
              </a:rPr>
              <a:t>沙风暴</a:t>
            </a:r>
          </a:p>
        </p:txBody>
      </p:sp>
      <p:sp>
        <p:nvSpPr>
          <p:cNvPr id="39952" name="TextBox 15"/>
          <p:cNvSpPr txBox="1">
            <a:spLocks noChangeArrowheads="1"/>
          </p:cNvSpPr>
          <p:nvPr/>
        </p:nvSpPr>
        <p:spPr bwMode="auto">
          <a:xfrm>
            <a:off x="10239216" y="499020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晴天</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38961" y="-127121"/>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4</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2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0968"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3" descr="F:\磐石方圆\研产销\培训研发\产品研发记录\沙漠掘金\沙漠掘金_项目教具_素材\天气\晴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2625" y="3301107"/>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247524" y="3304282"/>
            <a:ext cx="1032041"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TextBox 22"/>
          <p:cNvSpPr txBox="1">
            <a:spLocks noChangeArrowheads="1"/>
          </p:cNvSpPr>
          <p:nvPr/>
        </p:nvSpPr>
        <p:spPr bwMode="auto">
          <a:xfrm>
            <a:off x="2149475"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0974" name="TextBox 23"/>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0975" name="TextBox 24"/>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0976" name="TextBox 25"/>
          <p:cNvSpPr txBox="1">
            <a:spLocks noChangeArrowheads="1"/>
          </p:cNvSpPr>
          <p:nvPr/>
        </p:nvSpPr>
        <p:spPr bwMode="auto">
          <a:xfrm>
            <a:off x="5841265" y="4990208"/>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40977" name="TextBox 26"/>
          <p:cNvSpPr txBox="1">
            <a:spLocks noChangeArrowheads="1"/>
          </p:cNvSpPr>
          <p:nvPr/>
        </p:nvSpPr>
        <p:spPr bwMode="auto">
          <a:xfrm>
            <a:off x="1040130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29" name="直接连接符 28"/>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36513" y="-101545"/>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5</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7"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3016"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01" y="3301107"/>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215667" y="3365893"/>
            <a:ext cx="889970" cy="10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38017" y="3403612"/>
            <a:ext cx="1001843" cy="102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3" descr="F:\磐石方圆\研产销\培训研发\产品研发记录\沙漠掘金\沙漠掘金_项目教具_素材\天气\晴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1650" y="3305870"/>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34762" y="3310632"/>
            <a:ext cx="1195064"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1" name="TextBox 12"/>
          <p:cNvSpPr txBox="1">
            <a:spLocks noChangeArrowheads="1"/>
          </p:cNvSpPr>
          <p:nvPr/>
        </p:nvSpPr>
        <p:spPr bwMode="auto">
          <a:xfrm>
            <a:off x="1603678" y="4949656"/>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43022" name="TextBox 13"/>
          <p:cNvSpPr txBox="1">
            <a:spLocks noChangeArrowheads="1"/>
          </p:cNvSpPr>
          <p:nvPr/>
        </p:nvSpPr>
        <p:spPr bwMode="auto">
          <a:xfrm>
            <a:off x="8329613"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3023" name="TextBox 14"/>
          <p:cNvSpPr txBox="1">
            <a:spLocks noChangeArrowheads="1"/>
          </p:cNvSpPr>
          <p:nvPr/>
        </p:nvSpPr>
        <p:spPr bwMode="auto">
          <a:xfrm>
            <a:off x="440055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3024" name="TextBox 15"/>
          <p:cNvSpPr txBox="1">
            <a:spLocks noChangeArrowheads="1"/>
          </p:cNvSpPr>
          <p:nvPr/>
        </p:nvSpPr>
        <p:spPr bwMode="auto">
          <a:xfrm>
            <a:off x="6130767" y="4941751"/>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3025" name="TextBox 16"/>
          <p:cNvSpPr txBox="1">
            <a:spLocks noChangeArrowheads="1"/>
          </p:cNvSpPr>
          <p:nvPr/>
        </p:nvSpPr>
        <p:spPr bwMode="auto">
          <a:xfrm>
            <a:off x="10088815" y="499020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cxnSp>
        <p:nvCxnSpPr>
          <p:cNvPr id="18" name="直接连接符 17"/>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
          <p:cNvSpPr txBox="1">
            <a:spLocks noChangeArrowheads="1"/>
          </p:cNvSpPr>
          <p:nvPr/>
        </p:nvSpPr>
        <p:spPr bwMode="auto">
          <a:xfrm>
            <a:off x="36513" y="-101545"/>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a:t>
            </a:r>
            <a:r>
              <a:rPr lang="zh-CN" altLang="en-US" sz="4800" b="1" dirty="0">
                <a:solidFill>
                  <a:srgbClr val="FF9933"/>
                </a:solidFill>
                <a:latin typeface="微软雅黑" pitchFamily="34" charset="-122"/>
                <a:ea typeface="微软雅黑" pitchFamily="34" charset="-122"/>
              </a:rPr>
              <a:t>６</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7"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4040"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144330" y="3301107"/>
            <a:ext cx="1195064"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19123" y="3386219"/>
            <a:ext cx="1060450" cy="105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23001" y="3388221"/>
            <a:ext cx="1031875" cy="105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3" descr="F:\磐石方圆\研产销\培训研发\产品研发记录\沙漠掘金\沙漠掘金_项目教具_素材\天气\晴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1650" y="3305870"/>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1" descr="F:\磐石方圆\研产销\培训研发\产品研发记录\沙漠掘金\沙漠掘金_项目教具_素材\天气\高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8725" y="3310632"/>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5" name="TextBox 12"/>
          <p:cNvSpPr txBox="1">
            <a:spLocks noChangeArrowheads="1"/>
          </p:cNvSpPr>
          <p:nvPr/>
        </p:nvSpPr>
        <p:spPr bwMode="auto">
          <a:xfrm>
            <a:off x="2032083" y="4916092"/>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4046" name="TextBox 13"/>
          <p:cNvSpPr txBox="1">
            <a:spLocks noChangeArrowheads="1"/>
          </p:cNvSpPr>
          <p:nvPr/>
        </p:nvSpPr>
        <p:spPr bwMode="auto">
          <a:xfrm>
            <a:off x="8329613"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4047" name="TextBox 14"/>
          <p:cNvSpPr txBox="1">
            <a:spLocks noChangeArrowheads="1"/>
          </p:cNvSpPr>
          <p:nvPr/>
        </p:nvSpPr>
        <p:spPr bwMode="auto">
          <a:xfrm>
            <a:off x="4119791" y="4924121"/>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4048" name="TextBox 15"/>
          <p:cNvSpPr txBox="1">
            <a:spLocks noChangeArrowheads="1"/>
          </p:cNvSpPr>
          <p:nvPr/>
        </p:nvSpPr>
        <p:spPr bwMode="auto">
          <a:xfrm>
            <a:off x="6079888" y="4950943"/>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4049" name="TextBox 16"/>
          <p:cNvSpPr txBox="1">
            <a:spLocks noChangeArrowheads="1"/>
          </p:cNvSpPr>
          <p:nvPr/>
        </p:nvSpPr>
        <p:spPr bwMode="auto">
          <a:xfrm>
            <a:off x="1040130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8" name="直接连接符 17"/>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36323" y="-1248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7</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照片库大全\徒步穿越-北大BIMBA-新疆库布其沙漠01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129" y="2116072"/>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2"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2116071"/>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2116071"/>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2116071"/>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2116071"/>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5063"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5750" y="3333459"/>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61543" y="3409950"/>
            <a:ext cx="100930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272825" y="3427414"/>
            <a:ext cx="9814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8788" y="3302001"/>
            <a:ext cx="12620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39375" y="3342984"/>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Box 11"/>
          <p:cNvSpPr txBox="1">
            <a:spLocks noChangeArrowheads="1"/>
          </p:cNvSpPr>
          <p:nvPr/>
        </p:nvSpPr>
        <p:spPr bwMode="auto">
          <a:xfrm>
            <a:off x="1830181" y="4966743"/>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5069" name="TextBox 12"/>
          <p:cNvSpPr txBox="1">
            <a:spLocks noChangeArrowheads="1"/>
          </p:cNvSpPr>
          <p:nvPr/>
        </p:nvSpPr>
        <p:spPr bwMode="auto">
          <a:xfrm>
            <a:off x="8339138" y="5003800"/>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5070" name="TextBox 13"/>
          <p:cNvSpPr txBox="1">
            <a:spLocks noChangeArrowheads="1"/>
          </p:cNvSpPr>
          <p:nvPr/>
        </p:nvSpPr>
        <p:spPr bwMode="auto">
          <a:xfrm>
            <a:off x="4257676" y="5003800"/>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5071" name="TextBox 14"/>
          <p:cNvSpPr txBox="1">
            <a:spLocks noChangeArrowheads="1"/>
          </p:cNvSpPr>
          <p:nvPr/>
        </p:nvSpPr>
        <p:spPr bwMode="auto">
          <a:xfrm>
            <a:off x="6071635" y="5023944"/>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5072" name="TextBox 15"/>
          <p:cNvSpPr txBox="1">
            <a:spLocks noChangeArrowheads="1"/>
          </p:cNvSpPr>
          <p:nvPr/>
        </p:nvSpPr>
        <p:spPr bwMode="auto">
          <a:xfrm>
            <a:off x="10427607" y="496674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56845"/>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56844"/>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56844"/>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56844"/>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64064"/>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0" y="-10795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8</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7059" y="1620391"/>
            <a:ext cx="8084264" cy="1446550"/>
          </a:xfrm>
          <a:prstGeom prst="rect">
            <a:avLst/>
          </a:prstGeom>
          <a:noFill/>
        </p:spPr>
        <p:txBody>
          <a:bodyPr wrap="none" rtlCol="0">
            <a:spAutoFit/>
          </a:bodyPr>
          <a:lstStyle/>
          <a:p>
            <a:r>
              <a:rPr lang="zh-CN" altLang="en-US" sz="8800" b="1" dirty="0">
                <a:solidFill>
                  <a:srgbClr val="0875F8"/>
                </a:solidFill>
                <a:latin typeface="微软雅黑" panose="020B0503020204020204" pitchFamily="34" charset="-122"/>
                <a:ea typeface="微软雅黑" panose="020B0503020204020204" pitchFamily="34" charset="-122"/>
              </a:rPr>
              <a:t>我们要去哪里？</a:t>
            </a:r>
          </a:p>
        </p:txBody>
      </p:sp>
    </p:spTree>
    <p:extLst>
      <p:ext uri="{BB962C8B-B14F-4D97-AF65-F5344CB8AC3E}">
        <p14:creationId xmlns:p14="http://schemas.microsoft.com/office/powerpoint/2010/main" val="156537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6087"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9975" y="3304282"/>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6093"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6094" name="TextBox 13"/>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6095" name="TextBox 14"/>
          <p:cNvSpPr txBox="1">
            <a:spLocks noChangeArrowheads="1"/>
          </p:cNvSpPr>
          <p:nvPr/>
        </p:nvSpPr>
        <p:spPr bwMode="auto">
          <a:xfrm>
            <a:off x="6329363"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6096"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53975" y="-101545"/>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9</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2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7112"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8289" y="3376080"/>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357240"/>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460144"/>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362004"/>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21914" y="3385605"/>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TextBox 22"/>
          <p:cNvSpPr txBox="1">
            <a:spLocks noChangeArrowheads="1"/>
          </p:cNvSpPr>
          <p:nvPr/>
        </p:nvSpPr>
        <p:spPr bwMode="auto">
          <a:xfrm>
            <a:off x="2185988" y="5052690"/>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7118" name="TextBox 23"/>
          <p:cNvSpPr txBox="1">
            <a:spLocks noChangeArrowheads="1"/>
          </p:cNvSpPr>
          <p:nvPr/>
        </p:nvSpPr>
        <p:spPr bwMode="auto">
          <a:xfrm>
            <a:off x="8339138"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7119" name="TextBox 24"/>
          <p:cNvSpPr txBox="1">
            <a:spLocks noChangeArrowheads="1"/>
          </p:cNvSpPr>
          <p:nvPr/>
        </p:nvSpPr>
        <p:spPr bwMode="auto">
          <a:xfrm>
            <a:off x="4345212" y="506221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7120" name="TextBox 25"/>
          <p:cNvSpPr txBox="1">
            <a:spLocks noChangeArrowheads="1"/>
          </p:cNvSpPr>
          <p:nvPr/>
        </p:nvSpPr>
        <p:spPr bwMode="auto">
          <a:xfrm>
            <a:off x="6070125" y="5062215"/>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7121" name="TextBox 26"/>
          <p:cNvSpPr txBox="1">
            <a:spLocks noChangeArrowheads="1"/>
          </p:cNvSpPr>
          <p:nvPr/>
        </p:nvSpPr>
        <p:spPr bwMode="auto">
          <a:xfrm>
            <a:off x="10461020" y="501466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29" name="直接连接符 28"/>
          <p:cNvCxnSpPr/>
          <p:nvPr/>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53975" y="-179809"/>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10</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49159"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247524" y="3388136"/>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4"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9165"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9166" name="TextBox 13"/>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9167" name="TextBox 14"/>
          <p:cNvSpPr txBox="1">
            <a:spLocks noChangeArrowheads="1"/>
          </p:cNvSpPr>
          <p:nvPr/>
        </p:nvSpPr>
        <p:spPr bwMode="auto">
          <a:xfrm>
            <a:off x="6082043" y="4990207"/>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9168"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53975" y="-13692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11</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102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9"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50184"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7338" y="3071423"/>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2163" y="3053458"/>
            <a:ext cx="119221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134100" y="3180999"/>
            <a:ext cx="1193800" cy="96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3" descr="F:\磐石方圆\研产销\培训研发\产品研发记录\沙漠掘金\沙漠掘金_项目教具_素材\天气\晴天.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8169275" y="3053458"/>
            <a:ext cx="122713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8"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39375" y="3053458"/>
            <a:ext cx="11938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9" name="TextBox 22"/>
          <p:cNvSpPr txBox="1">
            <a:spLocks noChangeArrowheads="1"/>
          </p:cNvSpPr>
          <p:nvPr/>
        </p:nvSpPr>
        <p:spPr bwMode="auto">
          <a:xfrm>
            <a:off x="1935163" y="4771132"/>
            <a:ext cx="1312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高温</a:t>
            </a:r>
          </a:p>
        </p:txBody>
      </p:sp>
      <p:sp>
        <p:nvSpPr>
          <p:cNvPr id="50190" name="TextBox 23"/>
          <p:cNvSpPr txBox="1">
            <a:spLocks noChangeArrowheads="1"/>
          </p:cNvSpPr>
          <p:nvPr/>
        </p:nvSpPr>
        <p:spPr bwMode="auto">
          <a:xfrm>
            <a:off x="8401050" y="4771132"/>
            <a:ext cx="749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50191" name="TextBox 25"/>
          <p:cNvSpPr txBox="1">
            <a:spLocks noChangeArrowheads="1"/>
          </p:cNvSpPr>
          <p:nvPr/>
        </p:nvSpPr>
        <p:spPr bwMode="auto">
          <a:xfrm>
            <a:off x="5880161" y="4566603"/>
            <a:ext cx="18774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endParaRPr lang="en-US" altLang="zh-CN" sz="4400" dirty="0">
              <a:solidFill>
                <a:srgbClr val="00B0F0"/>
              </a:solidFill>
              <a:latin typeface="微软雅黑" pitchFamily="34" charset="-122"/>
              <a:ea typeface="微软雅黑" pitchFamily="34" charset="-122"/>
            </a:endParaRPr>
          </a:p>
          <a:p>
            <a:pPr eaLnBrk="1" hangingPunct="1"/>
            <a:r>
              <a:rPr lang="zh-CN" altLang="en-US" sz="4400" dirty="0">
                <a:solidFill>
                  <a:srgbClr val="00B0F0"/>
                </a:solidFill>
                <a:latin typeface="微软雅黑" pitchFamily="34" charset="-122"/>
                <a:ea typeface="微软雅黑" pitchFamily="34" charset="-122"/>
              </a:rPr>
              <a:t>沙风暴</a:t>
            </a:r>
          </a:p>
        </p:txBody>
      </p:sp>
      <p:sp>
        <p:nvSpPr>
          <p:cNvPr id="50192" name="TextBox 26"/>
          <p:cNvSpPr txBox="1">
            <a:spLocks noChangeArrowheads="1"/>
          </p:cNvSpPr>
          <p:nvPr/>
        </p:nvSpPr>
        <p:spPr bwMode="auto">
          <a:xfrm>
            <a:off x="10250488" y="4771132"/>
            <a:ext cx="1312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高温</a:t>
            </a:r>
          </a:p>
        </p:txBody>
      </p:sp>
      <p:cxnSp>
        <p:nvCxnSpPr>
          <p:cNvPr id="29" name="直接连接符 28"/>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06539" y="448062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199" name="TextBox 27"/>
          <p:cNvSpPr txBox="1">
            <a:spLocks noChangeArrowheads="1"/>
          </p:cNvSpPr>
          <p:nvPr/>
        </p:nvSpPr>
        <p:spPr bwMode="auto">
          <a:xfrm>
            <a:off x="4149726" y="477113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24" name="TextBox 2"/>
          <p:cNvSpPr txBox="1">
            <a:spLocks noChangeArrowheads="1"/>
          </p:cNvSpPr>
          <p:nvPr/>
        </p:nvSpPr>
        <p:spPr bwMode="auto">
          <a:xfrm>
            <a:off x="104775" y="-1369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12</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51207"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036960" y="3285232"/>
            <a:ext cx="105846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63134" y="3320158"/>
            <a:ext cx="1002407"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3" descr="F:\磐石方圆\研产销\培训研发\产品研发记录\沙漠掘金\沙漠掘金_项目教具_素材\天气\晴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2" name="TextBox 11"/>
          <p:cNvSpPr txBox="1">
            <a:spLocks noChangeArrowheads="1"/>
          </p:cNvSpPr>
          <p:nvPr/>
        </p:nvSpPr>
        <p:spPr bwMode="auto">
          <a:xfrm>
            <a:off x="1639881" y="4927070"/>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51213"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51214" name="TextBox 13"/>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51215" name="TextBox 14"/>
          <p:cNvSpPr txBox="1">
            <a:spLocks noChangeArrowheads="1"/>
          </p:cNvSpPr>
          <p:nvPr/>
        </p:nvSpPr>
        <p:spPr bwMode="auto">
          <a:xfrm>
            <a:off x="5848638" y="4950055"/>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51216"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72173" y="-1248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13</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4"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52231"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4324" y="3301107"/>
            <a:ext cx="1195064"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8325" y="3304282"/>
            <a:ext cx="10304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 descr="F:\磐石方圆\研产销\培训研发\产品研发记录\沙漠掘金\沙漠掘金_项目教具_素材\天气\高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52237"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52238" name="TextBox 13"/>
          <p:cNvSpPr txBox="1">
            <a:spLocks noChangeArrowheads="1"/>
          </p:cNvSpPr>
          <p:nvPr/>
        </p:nvSpPr>
        <p:spPr bwMode="auto">
          <a:xfrm>
            <a:off x="4057179" y="499020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52239" name="TextBox 14"/>
          <p:cNvSpPr txBox="1">
            <a:spLocks noChangeArrowheads="1"/>
          </p:cNvSpPr>
          <p:nvPr/>
        </p:nvSpPr>
        <p:spPr bwMode="auto">
          <a:xfrm>
            <a:off x="5815067" y="4990207"/>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52240"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17" name="直接连接符 1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
          <p:cNvSpPr txBox="1">
            <a:spLocks noChangeArrowheads="1"/>
          </p:cNvSpPr>
          <p:nvPr/>
        </p:nvSpPr>
        <p:spPr bwMode="auto">
          <a:xfrm>
            <a:off x="72717" y="-1248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14</a:t>
            </a:r>
            <a:endParaRPr lang="zh-CN" altLang="en-US" sz="4800" b="1" dirty="0">
              <a:solidFill>
                <a:srgbClr val="FF9933"/>
              </a:solidFill>
              <a:latin typeface="微软雅黑" pitchFamily="34" charset="-122"/>
              <a:ea typeface="微软雅黑"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60323" y="-12507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15</a:t>
            </a:r>
            <a:endParaRPr lang="zh-CN" altLang="en-US" sz="4800" b="1" dirty="0">
              <a:solidFill>
                <a:srgbClr val="FF9933"/>
              </a:solidFill>
              <a:latin typeface="微软雅黑" pitchFamily="34" charset="-122"/>
              <a:ea typeface="微软雅黑" pitchFamily="34" charset="-122"/>
            </a:endParaRPr>
          </a:p>
        </p:txBody>
      </p:sp>
      <p:pic>
        <p:nvPicPr>
          <p:cNvPr id="53"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4"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5"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6"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57"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58"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289" y="3301107"/>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 descr="F:\磐石方圆\研产销\培训研发\产品研发记录\沙漠掘金\沙漠掘金_项目教具_素材\天气\高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7438" y="3320158"/>
            <a:ext cx="1193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64"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65" name="TextBox 13"/>
          <p:cNvSpPr txBox="1">
            <a:spLocks noChangeArrowheads="1"/>
          </p:cNvSpPr>
          <p:nvPr/>
        </p:nvSpPr>
        <p:spPr bwMode="auto">
          <a:xfrm>
            <a:off x="4257675"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66" name="TextBox 14"/>
          <p:cNvSpPr txBox="1">
            <a:spLocks noChangeArrowheads="1"/>
          </p:cNvSpPr>
          <p:nvPr/>
        </p:nvSpPr>
        <p:spPr bwMode="auto">
          <a:xfrm>
            <a:off x="6329363"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67"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68" name="直接连接符 67"/>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111" y="-10795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16</a:t>
            </a:r>
            <a:endParaRPr lang="zh-CN" altLang="en-US" sz="4800" b="1" dirty="0">
              <a:solidFill>
                <a:srgbClr val="FF9933"/>
              </a:solidFill>
              <a:latin typeface="微软雅黑" pitchFamily="34" charset="-122"/>
              <a:ea typeface="微软雅黑" pitchFamily="34" charset="-122"/>
            </a:endParaRPr>
          </a:p>
        </p:txBody>
      </p:sp>
      <p:pic>
        <p:nvPicPr>
          <p:cNvPr id="27" name="Picture 3" descr="D:\照片库大全\徒步穿越-北大BIMBA-新疆库布其沙漠01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129" y="1886455"/>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28"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3"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6"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7"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8"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5750" y="3103842"/>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61543" y="3180333"/>
            <a:ext cx="100930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272825" y="3197797"/>
            <a:ext cx="9814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 descr="F:\磐石方圆\研产销\培训研发\产品研发记录\沙漠掘金\沙漠掘金_项目教具_素材\天气\晴天.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8788" y="3072384"/>
            <a:ext cx="12620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39375" y="3113367"/>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p:cNvSpPr txBox="1">
            <a:spLocks noChangeArrowheads="1"/>
          </p:cNvSpPr>
          <p:nvPr/>
        </p:nvSpPr>
        <p:spPr bwMode="auto">
          <a:xfrm>
            <a:off x="1830181" y="4737126"/>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4" name="TextBox 12"/>
          <p:cNvSpPr txBox="1">
            <a:spLocks noChangeArrowheads="1"/>
          </p:cNvSpPr>
          <p:nvPr/>
        </p:nvSpPr>
        <p:spPr bwMode="auto">
          <a:xfrm>
            <a:off x="8339138" y="4774183"/>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5" name="TextBox 13"/>
          <p:cNvSpPr txBox="1">
            <a:spLocks noChangeArrowheads="1"/>
          </p:cNvSpPr>
          <p:nvPr/>
        </p:nvSpPr>
        <p:spPr bwMode="auto">
          <a:xfrm>
            <a:off x="4257676" y="477418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6" name="TextBox 14"/>
          <p:cNvSpPr txBox="1">
            <a:spLocks noChangeArrowheads="1"/>
          </p:cNvSpPr>
          <p:nvPr/>
        </p:nvSpPr>
        <p:spPr bwMode="auto">
          <a:xfrm>
            <a:off x="6071635" y="4794327"/>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7" name="TextBox 15"/>
          <p:cNvSpPr txBox="1">
            <a:spLocks noChangeArrowheads="1"/>
          </p:cNvSpPr>
          <p:nvPr/>
        </p:nvSpPr>
        <p:spPr bwMode="auto">
          <a:xfrm>
            <a:off x="10521346" y="474336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48" name="直接连接符 47"/>
          <p:cNvCxnSpPr/>
          <p:nvPr/>
        </p:nvCxnSpPr>
        <p:spPr>
          <a:xfrm rot="5400000">
            <a:off x="1540670" y="3727228"/>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354250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554275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754300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06539" y="4334447"/>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59788" y="-13692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17</a:t>
            </a:r>
            <a:endParaRPr lang="zh-CN" altLang="en-US" sz="4800" b="1" dirty="0">
              <a:solidFill>
                <a:srgbClr val="FF9933"/>
              </a:solidFill>
              <a:latin typeface="微软雅黑" pitchFamily="34" charset="-122"/>
              <a:ea typeface="微软雅黑" pitchFamily="34" charset="-122"/>
            </a:endParaRPr>
          </a:p>
        </p:txBody>
      </p:sp>
      <p:pic>
        <p:nvPicPr>
          <p:cNvPr id="26"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9"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0"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1"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8289" y="3376080"/>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357240"/>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460144"/>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362004"/>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21914" y="3385605"/>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2"/>
          <p:cNvSpPr txBox="1">
            <a:spLocks noChangeArrowheads="1"/>
          </p:cNvSpPr>
          <p:nvPr/>
        </p:nvSpPr>
        <p:spPr bwMode="auto">
          <a:xfrm>
            <a:off x="2185988" y="5052690"/>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 name="TextBox 23"/>
          <p:cNvSpPr txBox="1">
            <a:spLocks noChangeArrowheads="1"/>
          </p:cNvSpPr>
          <p:nvPr/>
        </p:nvSpPr>
        <p:spPr bwMode="auto">
          <a:xfrm>
            <a:off x="8339138"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 name="TextBox 24"/>
          <p:cNvSpPr txBox="1">
            <a:spLocks noChangeArrowheads="1"/>
          </p:cNvSpPr>
          <p:nvPr/>
        </p:nvSpPr>
        <p:spPr bwMode="auto">
          <a:xfrm>
            <a:off x="4345212" y="506221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39" name="TextBox 25"/>
          <p:cNvSpPr txBox="1">
            <a:spLocks noChangeArrowheads="1"/>
          </p:cNvSpPr>
          <p:nvPr/>
        </p:nvSpPr>
        <p:spPr bwMode="auto">
          <a:xfrm>
            <a:off x="6103939" y="502515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0" name="TextBox 26"/>
          <p:cNvSpPr txBox="1">
            <a:spLocks noChangeArrowheads="1"/>
          </p:cNvSpPr>
          <p:nvPr/>
        </p:nvSpPr>
        <p:spPr bwMode="auto">
          <a:xfrm>
            <a:off x="10461020" y="501466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41" name="直接连接符 40"/>
          <p:cNvCxnSpPr/>
          <p:nvPr/>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168747" y="-107801"/>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18</a:t>
            </a:r>
            <a:endParaRPr lang="zh-CN" altLang="en-US" sz="4800" b="1" dirty="0">
              <a:solidFill>
                <a:srgbClr val="FF9933"/>
              </a:solidFill>
              <a:latin typeface="微软雅黑" pitchFamily="34" charset="-122"/>
              <a:ea typeface="微软雅黑" pitchFamily="34" charset="-122"/>
            </a:endParaRPr>
          </a:p>
        </p:txBody>
      </p:sp>
      <p:pic>
        <p:nvPicPr>
          <p:cNvPr id="26"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9"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0"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1"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8289" y="3376080"/>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357240"/>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460144"/>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362004"/>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240067" y="3385605"/>
            <a:ext cx="1190831"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2"/>
          <p:cNvSpPr txBox="1">
            <a:spLocks noChangeArrowheads="1"/>
          </p:cNvSpPr>
          <p:nvPr/>
        </p:nvSpPr>
        <p:spPr bwMode="auto">
          <a:xfrm>
            <a:off x="2185988" y="5052690"/>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 name="TextBox 23"/>
          <p:cNvSpPr txBox="1">
            <a:spLocks noChangeArrowheads="1"/>
          </p:cNvSpPr>
          <p:nvPr/>
        </p:nvSpPr>
        <p:spPr bwMode="auto">
          <a:xfrm>
            <a:off x="8339138"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 name="TextBox 24"/>
          <p:cNvSpPr txBox="1">
            <a:spLocks noChangeArrowheads="1"/>
          </p:cNvSpPr>
          <p:nvPr/>
        </p:nvSpPr>
        <p:spPr bwMode="auto">
          <a:xfrm>
            <a:off x="4345212" y="506221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39" name="TextBox 25"/>
          <p:cNvSpPr txBox="1">
            <a:spLocks noChangeArrowheads="1"/>
          </p:cNvSpPr>
          <p:nvPr/>
        </p:nvSpPr>
        <p:spPr bwMode="auto">
          <a:xfrm>
            <a:off x="6127298" y="5062215"/>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0" name="TextBox 26"/>
          <p:cNvSpPr txBox="1">
            <a:spLocks noChangeArrowheads="1"/>
          </p:cNvSpPr>
          <p:nvPr/>
        </p:nvSpPr>
        <p:spPr bwMode="auto">
          <a:xfrm>
            <a:off x="10207579" y="5014785"/>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cxnSp>
        <p:nvCxnSpPr>
          <p:cNvPr id="41" name="直接连接符 40"/>
          <p:cNvCxnSpPr/>
          <p:nvPr/>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p:blipFill>
        <p:spPr>
          <a:xfrm>
            <a:off x="2040955" y="-1567466"/>
            <a:ext cx="9433047" cy="9291552"/>
          </a:xfrm>
          <a:prstGeom prst="rect">
            <a:avLst/>
          </a:prstGeom>
          <a:scene3d>
            <a:camera prst="perspectiveRelaxed"/>
            <a:lightRig rig="threePt" dir="t"/>
          </a:scene3d>
        </p:spPr>
      </p:pic>
      <p:sp>
        <p:nvSpPr>
          <p:cNvPr id="4" name="矩形 3"/>
          <p:cNvSpPr/>
          <p:nvPr/>
        </p:nvSpPr>
        <p:spPr>
          <a:xfrm>
            <a:off x="0" y="-107801"/>
            <a:ext cx="6914072"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从大本营出发前往大山</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spTree>
    <p:extLst>
      <p:ext uri="{BB962C8B-B14F-4D97-AF65-F5344CB8AC3E}">
        <p14:creationId xmlns:p14="http://schemas.microsoft.com/office/powerpoint/2010/main" val="4194490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60867" y="-115091"/>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19</a:t>
            </a:r>
            <a:endParaRPr lang="zh-CN" altLang="en-US" sz="4800" b="1" dirty="0">
              <a:solidFill>
                <a:srgbClr val="FF9933"/>
              </a:solidFill>
              <a:latin typeface="微软雅黑" pitchFamily="34" charset="-122"/>
              <a:ea typeface="微软雅黑" pitchFamily="34" charset="-122"/>
            </a:endParaRPr>
          </a:p>
        </p:txBody>
      </p:sp>
      <p:pic>
        <p:nvPicPr>
          <p:cNvPr id="27"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9"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0"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1"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2"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8289" y="3376080"/>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357240"/>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460144"/>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362004"/>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21914" y="3385605"/>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2"/>
          <p:cNvSpPr txBox="1">
            <a:spLocks noChangeArrowheads="1"/>
          </p:cNvSpPr>
          <p:nvPr/>
        </p:nvSpPr>
        <p:spPr bwMode="auto">
          <a:xfrm>
            <a:off x="2185988" y="5052690"/>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 name="TextBox 23"/>
          <p:cNvSpPr txBox="1">
            <a:spLocks noChangeArrowheads="1"/>
          </p:cNvSpPr>
          <p:nvPr/>
        </p:nvSpPr>
        <p:spPr bwMode="auto">
          <a:xfrm>
            <a:off x="8339138"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9" name="TextBox 24"/>
          <p:cNvSpPr txBox="1">
            <a:spLocks noChangeArrowheads="1"/>
          </p:cNvSpPr>
          <p:nvPr/>
        </p:nvSpPr>
        <p:spPr bwMode="auto">
          <a:xfrm>
            <a:off x="4345212" y="506221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0" name="TextBox 25"/>
          <p:cNvSpPr txBox="1">
            <a:spLocks noChangeArrowheads="1"/>
          </p:cNvSpPr>
          <p:nvPr/>
        </p:nvSpPr>
        <p:spPr bwMode="auto">
          <a:xfrm>
            <a:off x="6082043" y="5062215"/>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1" name="TextBox 26"/>
          <p:cNvSpPr txBox="1">
            <a:spLocks noChangeArrowheads="1"/>
          </p:cNvSpPr>
          <p:nvPr/>
        </p:nvSpPr>
        <p:spPr bwMode="auto">
          <a:xfrm>
            <a:off x="10461020" y="501466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42" name="直接连接符 41"/>
          <p:cNvCxnSpPr/>
          <p:nvPr/>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17946" y="-107957"/>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20</a:t>
            </a:r>
            <a:endParaRPr lang="zh-CN" altLang="en-US" sz="4800" b="1" dirty="0">
              <a:solidFill>
                <a:srgbClr val="FF9933"/>
              </a:solidFill>
              <a:latin typeface="微软雅黑" pitchFamily="34" charset="-122"/>
              <a:ea typeface="微软雅黑" pitchFamily="34" charset="-122"/>
            </a:endParaRPr>
          </a:p>
        </p:txBody>
      </p:sp>
      <p:pic>
        <p:nvPicPr>
          <p:cNvPr id="26" name="Picture 3" descr="D:\照片库大全\徒步穿越-北大BIMBA-新疆库布其沙漠01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129" y="1886455"/>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27" name="Picture 3" descr="F:\磐石方圆\研产销\培训研发\产品研发记录\沙漠掘金\沙漠掘金_项目教具\地图\村庄\沙漠古城.png"/>
          <p:cNvPicPr>
            <a:picLocks noChangeAspect="1" noChangeArrowheads="1"/>
          </p:cNvPicPr>
          <p:nvPr/>
        </p:nvPicPr>
        <p:blipFill>
          <a:blip r:embed="rId3" cstate="print">
            <a:extLst>
              <a:ext uri="{28A0092B-C50C-407E-A947-70E740481C1C}">
                <a14:useLocalDpi xmlns:a14="http://schemas.microsoft.com/office/drawing/2010/main" val="0"/>
              </a:ext>
            </a:extLst>
          </a:blip>
          <a:srcRect l="16326" r="21481"/>
          <a:stretch>
            <a:fillRect/>
          </a:stretch>
        </p:blipFill>
        <p:spPr bwMode="auto">
          <a:xfrm>
            <a:off x="5928633"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4" descr="F:\磐石方圆\研产销\培训研发\产品研发记录\沙漠掘金\沙漠掘金_项目教具\地图\村庄\村庄02.png"/>
          <p:cNvPicPr>
            <a:picLocks noChangeAspect="1" noChangeArrowheads="1"/>
          </p:cNvPicPr>
          <p:nvPr/>
        </p:nvPicPr>
        <p:blipFill>
          <a:blip r:embed="rId4" cstate="print">
            <a:extLst>
              <a:ext uri="{28A0092B-C50C-407E-A947-70E740481C1C}">
                <a14:useLocalDpi xmlns:a14="http://schemas.microsoft.com/office/drawing/2010/main" val="0"/>
              </a:ext>
            </a:extLst>
          </a:blip>
          <a:srcRect r="13183"/>
          <a:stretch>
            <a:fillRect/>
          </a:stretch>
        </p:blipFill>
        <p:spPr bwMode="auto">
          <a:xfrm>
            <a:off x="3931881"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3" name="Picture 5" descr="F:\磐石方圆\研产销\培训研发\产品研发记录\沙漠掘金\沙漠掘金_项目教具_素材\地图\绿洲\lvzhou-3.jpg"/>
          <p:cNvPicPr>
            <a:picLocks noChangeAspect="1" noChangeArrowheads="1"/>
          </p:cNvPicPr>
          <p:nvPr/>
        </p:nvPicPr>
        <p:blipFill>
          <a:blip r:embed="rId5" cstate="print">
            <a:extLst>
              <a:ext uri="{28A0092B-C50C-407E-A947-70E740481C1C}">
                <a14:useLocalDpi xmlns:a14="http://schemas.microsoft.com/office/drawing/2010/main" val="0"/>
              </a:ext>
            </a:extLst>
          </a:blip>
          <a:srcRect r="46113"/>
          <a:stretch>
            <a:fillRect/>
          </a:stretch>
        </p:blipFill>
        <p:spPr bwMode="auto">
          <a:xfrm>
            <a:off x="7925385"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6" name="Picture 2" descr="F:\磐石方圆\研产销\培训研发\产品研发记录\沙漠掘金\沙漠掘金_项目教具_素材\地图\金矿\金矿.png"/>
          <p:cNvPicPr>
            <a:picLocks noChangeAspect="1" noChangeArrowheads="1"/>
          </p:cNvPicPr>
          <p:nvPr/>
        </p:nvPicPr>
        <p:blipFill>
          <a:blip r:embed="rId6" cstate="print">
            <a:extLst>
              <a:ext uri="{28A0092B-C50C-407E-A947-70E740481C1C}">
                <a14:useLocalDpi xmlns:a14="http://schemas.microsoft.com/office/drawing/2010/main" val="0"/>
              </a:ext>
            </a:extLst>
          </a:blip>
          <a:srcRect l="26298" r="30752"/>
          <a:stretch>
            <a:fillRect/>
          </a:stretch>
        </p:blipFill>
        <p:spPr bwMode="auto">
          <a:xfrm>
            <a:off x="9922135" y="1886454"/>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7"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5750" y="3103842"/>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923557" y="3181680"/>
            <a:ext cx="1249216" cy="101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72825" y="3197797"/>
            <a:ext cx="9814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descr="F:\磐石方圆\研产销\培训研发\产品研发记录\沙漠掘金\沙漠掘金_项目教具_素材\天气\晴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8788" y="3072384"/>
            <a:ext cx="12620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39375" y="3113367"/>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1685780" y="4489716"/>
            <a:ext cx="18774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endParaRPr lang="en-US" altLang="zh-CN" sz="4400" dirty="0">
              <a:solidFill>
                <a:srgbClr val="00B0F0"/>
              </a:solidFill>
              <a:latin typeface="微软雅黑" pitchFamily="34" charset="-122"/>
              <a:ea typeface="微软雅黑" pitchFamily="34" charset="-122"/>
            </a:endParaRPr>
          </a:p>
          <a:p>
            <a:pPr eaLnBrk="1" hangingPunct="1"/>
            <a:r>
              <a:rPr lang="zh-CN" altLang="en-US" sz="4400" dirty="0">
                <a:solidFill>
                  <a:srgbClr val="00B0F0"/>
                </a:solidFill>
                <a:latin typeface="微软雅黑" pitchFamily="34" charset="-122"/>
                <a:ea typeface="微软雅黑" pitchFamily="34" charset="-122"/>
              </a:rPr>
              <a:t>沙风暴</a:t>
            </a:r>
          </a:p>
        </p:txBody>
      </p:sp>
      <p:sp>
        <p:nvSpPr>
          <p:cNvPr id="43" name="TextBox 12"/>
          <p:cNvSpPr txBox="1">
            <a:spLocks noChangeArrowheads="1"/>
          </p:cNvSpPr>
          <p:nvPr/>
        </p:nvSpPr>
        <p:spPr bwMode="auto">
          <a:xfrm>
            <a:off x="8339138" y="4774183"/>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4" name="TextBox 13"/>
          <p:cNvSpPr txBox="1">
            <a:spLocks noChangeArrowheads="1"/>
          </p:cNvSpPr>
          <p:nvPr/>
        </p:nvSpPr>
        <p:spPr bwMode="auto">
          <a:xfrm>
            <a:off x="4257676" y="477418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5" name="TextBox 14"/>
          <p:cNvSpPr txBox="1">
            <a:spLocks noChangeArrowheads="1"/>
          </p:cNvSpPr>
          <p:nvPr/>
        </p:nvSpPr>
        <p:spPr bwMode="auto">
          <a:xfrm>
            <a:off x="6071635" y="4794327"/>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6" name="TextBox 15"/>
          <p:cNvSpPr txBox="1">
            <a:spLocks noChangeArrowheads="1"/>
          </p:cNvSpPr>
          <p:nvPr/>
        </p:nvSpPr>
        <p:spPr bwMode="auto">
          <a:xfrm>
            <a:off x="10521346" y="4778796"/>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47" name="直接连接符 46"/>
          <p:cNvCxnSpPr/>
          <p:nvPr/>
        </p:nvCxnSpPr>
        <p:spPr>
          <a:xfrm rot="5400000">
            <a:off x="1540670" y="3727228"/>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354250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554275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7543007" y="3727227"/>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06539" y="4334447"/>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53975" y="-10154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21</a:t>
            </a:r>
            <a:endParaRPr lang="zh-CN" altLang="en-US" sz="4800" b="1" dirty="0">
              <a:solidFill>
                <a:srgbClr val="FF9933"/>
              </a:solidFill>
              <a:latin typeface="微软雅黑" pitchFamily="34" charset="-122"/>
              <a:ea typeface="微软雅黑" pitchFamily="34" charset="-122"/>
            </a:endParaRPr>
          </a:p>
        </p:txBody>
      </p:sp>
      <p:pic>
        <p:nvPicPr>
          <p:cNvPr id="26"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3"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7"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4324" y="3301107"/>
            <a:ext cx="1195064"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8325" y="3304282"/>
            <a:ext cx="10304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F:\磐石方圆\研产销\培训研发\产品研发记录\沙漠掘金\沙漠掘金_项目教具_素材\天气\高温.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21914" y="3310632"/>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1"/>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3" name="TextBox 12"/>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4" name="TextBox 13"/>
          <p:cNvSpPr txBox="1">
            <a:spLocks noChangeArrowheads="1"/>
          </p:cNvSpPr>
          <p:nvPr/>
        </p:nvSpPr>
        <p:spPr bwMode="auto">
          <a:xfrm>
            <a:off x="4057179" y="499020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5" name="TextBox 14"/>
          <p:cNvSpPr txBox="1">
            <a:spLocks noChangeArrowheads="1"/>
          </p:cNvSpPr>
          <p:nvPr/>
        </p:nvSpPr>
        <p:spPr bwMode="auto">
          <a:xfrm>
            <a:off x="5824824" y="4990207"/>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46" name="TextBox 15"/>
          <p:cNvSpPr txBox="1">
            <a:spLocks noChangeArrowheads="1"/>
          </p:cNvSpPr>
          <p:nvPr/>
        </p:nvSpPr>
        <p:spPr bwMode="auto">
          <a:xfrm>
            <a:off x="104727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47" name="直接连接符 4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0" y="-10154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22</a:t>
            </a:r>
            <a:endParaRPr lang="zh-CN" altLang="en-US" sz="4800" b="1" dirty="0">
              <a:solidFill>
                <a:srgbClr val="FF9933"/>
              </a:solidFill>
              <a:latin typeface="微软雅黑" pitchFamily="34" charset="-122"/>
              <a:ea typeface="微软雅黑" pitchFamily="34" charset="-122"/>
            </a:endParaRPr>
          </a:p>
        </p:txBody>
      </p:sp>
      <p:pic>
        <p:nvPicPr>
          <p:cNvPr id="26"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3"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6"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7"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01" y="3301107"/>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3601" y="3304282"/>
            <a:ext cx="122396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23720" y="3304282"/>
            <a:ext cx="10304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descr="F:\磐石方圆\研产销\培训研发\产品研发记录\沙漠掘金\沙漠掘金_项目教具_素材\天气\晴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1650" y="3305870"/>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8725" y="3310632"/>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22"/>
          <p:cNvSpPr txBox="1">
            <a:spLocks noChangeArrowheads="1"/>
          </p:cNvSpPr>
          <p:nvPr/>
        </p:nvSpPr>
        <p:spPr bwMode="auto">
          <a:xfrm>
            <a:off x="2089151" y="4980682"/>
            <a:ext cx="7477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3" name="TextBox 23"/>
          <p:cNvSpPr txBox="1">
            <a:spLocks noChangeArrowheads="1"/>
          </p:cNvSpPr>
          <p:nvPr/>
        </p:nvSpPr>
        <p:spPr bwMode="auto">
          <a:xfrm>
            <a:off x="807878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4" name="TextBox 24"/>
          <p:cNvSpPr txBox="1">
            <a:spLocks noChangeArrowheads="1"/>
          </p:cNvSpPr>
          <p:nvPr/>
        </p:nvSpPr>
        <p:spPr bwMode="auto">
          <a:xfrm>
            <a:off x="440055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5" name="TextBox 25"/>
          <p:cNvSpPr txBox="1">
            <a:spLocks noChangeArrowheads="1"/>
          </p:cNvSpPr>
          <p:nvPr/>
        </p:nvSpPr>
        <p:spPr bwMode="auto">
          <a:xfrm>
            <a:off x="5742989" y="4955190"/>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46" name="TextBox 26"/>
          <p:cNvSpPr txBox="1">
            <a:spLocks noChangeArrowheads="1"/>
          </p:cNvSpPr>
          <p:nvPr/>
        </p:nvSpPr>
        <p:spPr bwMode="auto">
          <a:xfrm>
            <a:off x="10401300"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47" name="直接连接符 46"/>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0" y="-127122"/>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23</a:t>
            </a:r>
            <a:endParaRPr lang="zh-CN" altLang="en-US" sz="4800" b="1" dirty="0">
              <a:solidFill>
                <a:srgbClr val="FF9933"/>
              </a:solidFill>
              <a:latin typeface="微软雅黑" pitchFamily="34" charset="-122"/>
              <a:ea typeface="微软雅黑" pitchFamily="34" charset="-122"/>
            </a:endParaRPr>
          </a:p>
        </p:txBody>
      </p:sp>
      <p:pic>
        <p:nvPicPr>
          <p:cNvPr id="25"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6"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908640"/>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9"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908641"/>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0"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01" y="3373115"/>
            <a:ext cx="12287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3601" y="3376290"/>
            <a:ext cx="1223963"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23720" y="3376290"/>
            <a:ext cx="10304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F:\磐石方圆\研产销\培训研发\产品研发记录\沙漠掘金\沙漠掘金_项目教具_素材\天气\晴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1650" y="3377878"/>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 descr="F:\磐石方圆\研产销\培训研发\产品研发记录\沙漠掘金\沙漠掘金_项目教具_素材\天气\高温.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8725" y="3382640"/>
            <a:ext cx="12271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p:cNvSpPr txBox="1">
            <a:spLocks noChangeArrowheads="1"/>
          </p:cNvSpPr>
          <p:nvPr/>
        </p:nvSpPr>
        <p:spPr bwMode="auto">
          <a:xfrm>
            <a:off x="2089151" y="5052690"/>
            <a:ext cx="7477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6" name="TextBox 23"/>
          <p:cNvSpPr txBox="1">
            <a:spLocks noChangeArrowheads="1"/>
          </p:cNvSpPr>
          <p:nvPr/>
        </p:nvSpPr>
        <p:spPr bwMode="auto">
          <a:xfrm>
            <a:off x="8078788"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7" name="TextBox 24"/>
          <p:cNvSpPr txBox="1">
            <a:spLocks noChangeArrowheads="1"/>
          </p:cNvSpPr>
          <p:nvPr/>
        </p:nvSpPr>
        <p:spPr bwMode="auto">
          <a:xfrm>
            <a:off x="4400550"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 name="TextBox 25"/>
          <p:cNvSpPr txBox="1">
            <a:spLocks noChangeArrowheads="1"/>
          </p:cNvSpPr>
          <p:nvPr/>
        </p:nvSpPr>
        <p:spPr bwMode="auto">
          <a:xfrm>
            <a:off x="5754470" y="5062215"/>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沙风暴</a:t>
            </a:r>
          </a:p>
        </p:txBody>
      </p:sp>
      <p:sp>
        <p:nvSpPr>
          <p:cNvPr id="39" name="TextBox 26"/>
          <p:cNvSpPr txBox="1">
            <a:spLocks noChangeArrowheads="1"/>
          </p:cNvSpPr>
          <p:nvPr/>
        </p:nvSpPr>
        <p:spPr bwMode="auto">
          <a:xfrm>
            <a:off x="10401300" y="5062215"/>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cxnSp>
        <p:nvCxnSpPr>
          <p:cNvPr id="40" name="直接连接符 39"/>
          <p:cNvCxnSpPr/>
          <p:nvPr/>
        </p:nvCxnSpPr>
        <p:spPr>
          <a:xfrm rot="5400000">
            <a:off x="1540670" y="4015260"/>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35425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554275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7543007" y="4015259"/>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06539" y="4622479"/>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0" y="-13699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24</a:t>
            </a:r>
            <a:endParaRPr lang="zh-CN" altLang="en-US" sz="4800" b="1" dirty="0">
              <a:solidFill>
                <a:srgbClr val="FF9933"/>
              </a:solidFill>
              <a:latin typeface="微软雅黑" pitchFamily="34" charset="-122"/>
              <a:ea typeface="微软雅黑" pitchFamily="34" charset="-122"/>
            </a:endParaRPr>
          </a:p>
        </p:txBody>
      </p:sp>
      <p:pic>
        <p:nvPicPr>
          <p:cNvPr id="26"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9"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0"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1"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97338" y="3071423"/>
            <a:ext cx="1193800" cy="118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2163" y="3053458"/>
            <a:ext cx="119221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58375" y="3180999"/>
            <a:ext cx="945249" cy="96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F:\磐石方圆\研产销\培训研发\产品研发记录\沙漠掘金\沙漠掘金_项目教具_素材\天气\晴天.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8169275" y="3053458"/>
            <a:ext cx="122713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 descr="F:\磐石方圆\研产销\培训研发\产品研发记录\沙漠掘金\沙漠掘金_项目教具_素材\天气\高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39375" y="3053458"/>
            <a:ext cx="11938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2"/>
          <p:cNvSpPr txBox="1">
            <a:spLocks noChangeArrowheads="1"/>
          </p:cNvSpPr>
          <p:nvPr/>
        </p:nvSpPr>
        <p:spPr bwMode="auto">
          <a:xfrm>
            <a:off x="1935163" y="4771132"/>
            <a:ext cx="1312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高温</a:t>
            </a:r>
          </a:p>
        </p:txBody>
      </p:sp>
      <p:sp>
        <p:nvSpPr>
          <p:cNvPr id="37" name="TextBox 23"/>
          <p:cNvSpPr txBox="1">
            <a:spLocks noChangeArrowheads="1"/>
          </p:cNvSpPr>
          <p:nvPr/>
        </p:nvSpPr>
        <p:spPr bwMode="auto">
          <a:xfrm>
            <a:off x="8401050" y="4771132"/>
            <a:ext cx="749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38" name="TextBox 25"/>
          <p:cNvSpPr txBox="1">
            <a:spLocks noChangeArrowheads="1"/>
          </p:cNvSpPr>
          <p:nvPr/>
        </p:nvSpPr>
        <p:spPr bwMode="auto">
          <a:xfrm>
            <a:off x="6082043" y="4812949"/>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39" name="TextBox 26"/>
          <p:cNvSpPr txBox="1">
            <a:spLocks noChangeArrowheads="1"/>
          </p:cNvSpPr>
          <p:nvPr/>
        </p:nvSpPr>
        <p:spPr bwMode="auto">
          <a:xfrm>
            <a:off x="10250488" y="4771132"/>
            <a:ext cx="1312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高温</a:t>
            </a:r>
          </a:p>
        </p:txBody>
      </p:sp>
      <p:cxnSp>
        <p:nvCxnSpPr>
          <p:cNvPr id="40" name="直接连接符 39"/>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06539" y="448062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Box 27"/>
          <p:cNvSpPr txBox="1">
            <a:spLocks noChangeArrowheads="1"/>
          </p:cNvSpPr>
          <p:nvPr/>
        </p:nvSpPr>
        <p:spPr bwMode="auto">
          <a:xfrm>
            <a:off x="4149726" y="477113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82027" y="-101546"/>
            <a:ext cx="3143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en-US" altLang="zh-CN" sz="4800" b="1" dirty="0">
                <a:solidFill>
                  <a:srgbClr val="00B0F0"/>
                </a:solidFill>
                <a:latin typeface="微软雅黑" panose="020B0503020204020204" pitchFamily="34" charset="-122"/>
                <a:ea typeface="微软雅黑" panose="020B0503020204020204" pitchFamily="34" charset="-122"/>
              </a:rPr>
              <a:t>DAY</a:t>
            </a:r>
            <a:r>
              <a:rPr lang="en-US" altLang="zh-CN" sz="4800" b="1" dirty="0">
                <a:solidFill>
                  <a:srgbClr val="FF9933"/>
                </a:solidFill>
                <a:latin typeface="微软雅黑" panose="020B0503020204020204" pitchFamily="34" charset="-122"/>
                <a:ea typeface="微软雅黑" panose="020B0503020204020204" pitchFamily="34" charset="-122"/>
              </a:rPr>
              <a:t>  25</a:t>
            </a:r>
            <a:endParaRPr lang="zh-CN" altLang="en-US" sz="4800" b="1" dirty="0">
              <a:solidFill>
                <a:srgbClr val="FF9933"/>
              </a:solidFill>
              <a:latin typeface="微软雅黑" pitchFamily="34" charset="-122"/>
              <a:ea typeface="微软雅黑" pitchFamily="34" charset="-122"/>
            </a:endParaRPr>
          </a:p>
        </p:txBody>
      </p:sp>
      <p:pic>
        <p:nvPicPr>
          <p:cNvPr id="25" name="Picture 3" descr="F:\磐石方圆\研产销\培训研发\产品研发记录\沙漠掘金\沙漠掘金_项目教具\地图\村庄\沙漠古城.png"/>
          <p:cNvPicPr>
            <a:picLocks noChangeAspect="1" noChangeArrowheads="1"/>
          </p:cNvPicPr>
          <p:nvPr/>
        </p:nvPicPr>
        <p:blipFill>
          <a:blip r:embed="rId2" cstate="print">
            <a:extLst>
              <a:ext uri="{28A0092B-C50C-407E-A947-70E740481C1C}">
                <a14:useLocalDpi xmlns:a14="http://schemas.microsoft.com/office/drawing/2010/main" val="0"/>
              </a:ext>
            </a:extLst>
          </a:blip>
          <a:srcRect l="16326" r="21481"/>
          <a:stretch>
            <a:fillRect/>
          </a:stretch>
        </p:blipFill>
        <p:spPr bwMode="auto">
          <a:xfrm>
            <a:off x="5928633"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6" name="Picture 4" descr="F:\磐石方圆\研产销\培训研发\产品研发记录\沙漠掘金\沙漠掘金_项目教具\地图\村庄\村庄02.png"/>
          <p:cNvPicPr>
            <a:picLocks noChangeAspect="1" noChangeArrowheads="1"/>
          </p:cNvPicPr>
          <p:nvPr/>
        </p:nvPicPr>
        <p:blipFill>
          <a:blip r:embed="rId3" cstate="print">
            <a:extLst>
              <a:ext uri="{28A0092B-C50C-407E-A947-70E740481C1C}">
                <a14:useLocalDpi xmlns:a14="http://schemas.microsoft.com/office/drawing/2010/main" val="0"/>
              </a:ext>
            </a:extLst>
          </a:blip>
          <a:srcRect r="13183"/>
          <a:stretch>
            <a:fillRect/>
          </a:stretch>
        </p:blipFill>
        <p:spPr bwMode="auto">
          <a:xfrm>
            <a:off x="3931881"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7" name="Picture 5" descr="F:\磐石方圆\研产销\培训研发\产品研发记录\沙漠掘金\沙漠掘金_项目教具_素材\地图\绿洲\lvzhou-3.jpg"/>
          <p:cNvPicPr>
            <a:picLocks noChangeAspect="1" noChangeArrowheads="1"/>
          </p:cNvPicPr>
          <p:nvPr/>
        </p:nvPicPr>
        <p:blipFill>
          <a:blip r:embed="rId4" cstate="print">
            <a:extLst>
              <a:ext uri="{28A0092B-C50C-407E-A947-70E740481C1C}">
                <a14:useLocalDpi xmlns:a14="http://schemas.microsoft.com/office/drawing/2010/main" val="0"/>
              </a:ext>
            </a:extLst>
          </a:blip>
          <a:srcRect r="46113"/>
          <a:stretch>
            <a:fillRect/>
          </a:stretch>
        </p:blipFill>
        <p:spPr bwMode="auto">
          <a:xfrm>
            <a:off x="792538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28" name="Picture 2" descr="F:\磐石方圆\研产销\培训研发\产品研发记录\沙漠掘金\沙漠掘金_项目教具_素材\地图\金矿\金矿.png"/>
          <p:cNvPicPr>
            <a:picLocks noChangeAspect="1" noChangeArrowheads="1"/>
          </p:cNvPicPr>
          <p:nvPr/>
        </p:nvPicPr>
        <p:blipFill>
          <a:blip r:embed="rId5" cstate="print">
            <a:extLst>
              <a:ext uri="{28A0092B-C50C-407E-A947-70E740481C1C}">
                <a14:useLocalDpi xmlns:a14="http://schemas.microsoft.com/office/drawing/2010/main" val="0"/>
              </a:ext>
            </a:extLst>
          </a:blip>
          <a:srcRect l="26298" r="30752"/>
          <a:stretch>
            <a:fillRect/>
          </a:stretch>
        </p:blipFill>
        <p:spPr bwMode="auto">
          <a:xfrm>
            <a:off x="9922135" y="1836632"/>
            <a:ext cx="1620000" cy="1088496"/>
          </a:xfrm>
          <a:prstGeom prst="roundRect">
            <a:avLst>
              <a:gd name="adj" fmla="val 7884"/>
            </a:avLst>
          </a:prstGeom>
          <a:noFill/>
          <a:effectLst>
            <a:outerShdw blurRad="50800" dist="38100" dir="2700000" algn="tl" rotWithShape="0">
              <a:prstClr val="black">
                <a:alpha val="40000"/>
              </a:prstClr>
            </a:outerShdw>
          </a:effectLst>
        </p:spPr>
      </p:pic>
      <p:pic>
        <p:nvPicPr>
          <p:cNvPr id="33" name="Picture 3" descr="D:\照片库大全\徒步穿越-北大BIMBA-新疆库布其沙漠0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5129" y="1836633"/>
            <a:ext cx="1620000" cy="1084463"/>
          </a:xfrm>
          <a:prstGeom prst="roundRect">
            <a:avLst>
              <a:gd name="adj" fmla="val 7884"/>
            </a:avLst>
          </a:prstGeom>
          <a:noFill/>
          <a:effectLst>
            <a:outerShdw blurRad="50800" dist="38100" dir="2700000" algn="tl" rotWithShape="0">
              <a:prstClr val="black">
                <a:alpha val="40000"/>
              </a:prstClr>
            </a:outerShdw>
          </a:effectLst>
        </p:spPr>
      </p:pic>
      <p:pic>
        <p:nvPicPr>
          <p:cNvPr id="36"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8289" y="3304072"/>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163" y="3285232"/>
            <a:ext cx="12620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247524" y="3388136"/>
            <a:ext cx="1032041" cy="10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 descr="F:\磐石方圆\研产销\培训研发\产品研发记录\沙漠掘金\沙漠掘金_项目教具_素材\天气\晴天.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8788" y="3289996"/>
            <a:ext cx="12620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21914" y="3313597"/>
            <a:ext cx="1227137" cy="122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2"/>
          <p:cNvSpPr txBox="1">
            <a:spLocks noChangeArrowheads="1"/>
          </p:cNvSpPr>
          <p:nvPr/>
        </p:nvSpPr>
        <p:spPr bwMode="auto">
          <a:xfrm>
            <a:off x="2185988" y="4980682"/>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2" name="TextBox 23"/>
          <p:cNvSpPr txBox="1">
            <a:spLocks noChangeArrowheads="1"/>
          </p:cNvSpPr>
          <p:nvPr/>
        </p:nvSpPr>
        <p:spPr bwMode="auto">
          <a:xfrm>
            <a:off x="8339138" y="4990207"/>
            <a:ext cx="749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a:solidFill>
                  <a:srgbClr val="00B0F0"/>
                </a:solidFill>
                <a:latin typeface="微软雅黑" pitchFamily="34" charset="-122"/>
                <a:ea typeface="微软雅黑" pitchFamily="34" charset="-122"/>
              </a:rPr>
              <a:t>晴</a:t>
            </a:r>
          </a:p>
        </p:txBody>
      </p:sp>
      <p:sp>
        <p:nvSpPr>
          <p:cNvPr id="43" name="TextBox 24"/>
          <p:cNvSpPr txBox="1">
            <a:spLocks noChangeArrowheads="1"/>
          </p:cNvSpPr>
          <p:nvPr/>
        </p:nvSpPr>
        <p:spPr bwMode="auto">
          <a:xfrm>
            <a:off x="4345212" y="4990208"/>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sp>
        <p:nvSpPr>
          <p:cNvPr id="44" name="TextBox 25"/>
          <p:cNvSpPr txBox="1">
            <a:spLocks noChangeArrowheads="1"/>
          </p:cNvSpPr>
          <p:nvPr/>
        </p:nvSpPr>
        <p:spPr bwMode="auto">
          <a:xfrm>
            <a:off x="6062065" y="4979591"/>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高温</a:t>
            </a:r>
          </a:p>
        </p:txBody>
      </p:sp>
      <p:sp>
        <p:nvSpPr>
          <p:cNvPr id="45" name="TextBox 26"/>
          <p:cNvSpPr txBox="1">
            <a:spLocks noChangeArrowheads="1"/>
          </p:cNvSpPr>
          <p:nvPr/>
        </p:nvSpPr>
        <p:spPr bwMode="auto">
          <a:xfrm>
            <a:off x="10461020" y="4942658"/>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宋体" charset="-122"/>
              </a:defRPr>
            </a:lvl1pPr>
            <a:lvl2pPr marL="742950" indent="-285750" eaLnBrk="0" hangingPunct="0">
              <a:defRPr sz="2100">
                <a:solidFill>
                  <a:schemeClr val="tx1"/>
                </a:solidFill>
                <a:latin typeface="Arial" charset="0"/>
                <a:ea typeface="宋体" charset="-122"/>
              </a:defRPr>
            </a:lvl2pPr>
            <a:lvl3pPr marL="1143000" indent="-228600" eaLnBrk="0" hangingPunct="0">
              <a:defRPr sz="2100">
                <a:solidFill>
                  <a:schemeClr val="tx1"/>
                </a:solidFill>
                <a:latin typeface="Arial" charset="0"/>
                <a:ea typeface="宋体" charset="-122"/>
              </a:defRPr>
            </a:lvl3pPr>
            <a:lvl4pPr marL="1600200" indent="-228600" eaLnBrk="0" hangingPunct="0">
              <a:defRPr sz="2100">
                <a:solidFill>
                  <a:schemeClr val="tx1"/>
                </a:solidFill>
                <a:latin typeface="Arial" charset="0"/>
                <a:ea typeface="宋体" charset="-122"/>
              </a:defRPr>
            </a:lvl4pPr>
            <a:lvl5pPr marL="2057400" indent="-228600" eaLnBrk="0" hangingPunct="0">
              <a:defRPr sz="2100">
                <a:solidFill>
                  <a:schemeClr val="tx1"/>
                </a:solidFill>
                <a:latin typeface="Arial" charset="0"/>
                <a:ea typeface="宋体" charset="-122"/>
              </a:defRPr>
            </a:lvl5pPr>
            <a:lvl6pPr marL="2514600" indent="-228600" defTabSz="1042988" eaLnBrk="0" fontAlgn="base" hangingPunct="0">
              <a:spcBef>
                <a:spcPct val="0"/>
              </a:spcBef>
              <a:spcAft>
                <a:spcPct val="0"/>
              </a:spcAft>
              <a:defRPr sz="2100">
                <a:solidFill>
                  <a:schemeClr val="tx1"/>
                </a:solidFill>
                <a:latin typeface="Arial" charset="0"/>
                <a:ea typeface="宋体" charset="-122"/>
              </a:defRPr>
            </a:lvl6pPr>
            <a:lvl7pPr marL="2971800" indent="-228600" defTabSz="1042988" eaLnBrk="0" fontAlgn="base" hangingPunct="0">
              <a:spcBef>
                <a:spcPct val="0"/>
              </a:spcBef>
              <a:spcAft>
                <a:spcPct val="0"/>
              </a:spcAft>
              <a:defRPr sz="2100">
                <a:solidFill>
                  <a:schemeClr val="tx1"/>
                </a:solidFill>
                <a:latin typeface="Arial" charset="0"/>
                <a:ea typeface="宋体" charset="-122"/>
              </a:defRPr>
            </a:lvl7pPr>
            <a:lvl8pPr marL="3429000" indent="-228600" defTabSz="1042988" eaLnBrk="0" fontAlgn="base" hangingPunct="0">
              <a:spcBef>
                <a:spcPct val="0"/>
              </a:spcBef>
              <a:spcAft>
                <a:spcPct val="0"/>
              </a:spcAft>
              <a:defRPr sz="2100">
                <a:solidFill>
                  <a:schemeClr val="tx1"/>
                </a:solidFill>
                <a:latin typeface="Arial" charset="0"/>
                <a:ea typeface="宋体" charset="-122"/>
              </a:defRPr>
            </a:lvl8pPr>
            <a:lvl9pPr marL="3886200" indent="-228600" defTabSz="1042988" eaLnBrk="0" fontAlgn="base" hangingPunct="0">
              <a:spcBef>
                <a:spcPct val="0"/>
              </a:spcBef>
              <a:spcAft>
                <a:spcPct val="0"/>
              </a:spcAft>
              <a:defRPr sz="2100">
                <a:solidFill>
                  <a:schemeClr val="tx1"/>
                </a:solidFill>
                <a:latin typeface="Arial" charset="0"/>
                <a:ea typeface="宋体" charset="-122"/>
              </a:defRPr>
            </a:lvl9pPr>
          </a:lstStyle>
          <a:p>
            <a:pPr eaLnBrk="1" hangingPunct="1"/>
            <a:r>
              <a:rPr lang="zh-CN" altLang="en-US" sz="4400" dirty="0">
                <a:solidFill>
                  <a:srgbClr val="00B0F0"/>
                </a:solidFill>
                <a:latin typeface="微软雅黑" pitchFamily="34" charset="-122"/>
                <a:ea typeface="微软雅黑" pitchFamily="34" charset="-122"/>
              </a:rPr>
              <a:t>晴</a:t>
            </a:r>
          </a:p>
        </p:txBody>
      </p:sp>
      <p:cxnSp>
        <p:nvCxnSpPr>
          <p:cNvPr id="46" name="直接连接符 45"/>
          <p:cNvCxnSpPr/>
          <p:nvPr/>
        </p:nvCxnSpPr>
        <p:spPr>
          <a:xfrm rot="5400000">
            <a:off x="1540670" y="3943252"/>
            <a:ext cx="4359275"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35425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54275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7543007" y="3943251"/>
            <a:ext cx="4359275" cy="1588"/>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06539" y="4550471"/>
            <a:ext cx="10561637" cy="1587"/>
          </a:xfrm>
          <a:prstGeom prst="line">
            <a:avLst/>
          </a:prstGeom>
          <a:ln w="127">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descr="F:\磐石方圆\研产销\培训研发\产品研发记录\沙漠掘金\沙漠掘金_项目教具_素材\金子\金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4977" y="994694"/>
            <a:ext cx="33718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1" descr="F:\磐石方圆\研产销\培训研发\产品研发记录\沙漠掘金\沙漠掘金_项目教具_素材\货币\50 yuan.jpg"/>
          <p:cNvPicPr>
            <a:picLocks noChangeAspect="1" noChangeArrowheads="1"/>
          </p:cNvPicPr>
          <p:nvPr/>
        </p:nvPicPr>
        <p:blipFill>
          <a:blip r:embed="rId3">
            <a:extLst>
              <a:ext uri="{28A0092B-C50C-407E-A947-70E740481C1C}">
                <a14:useLocalDpi xmlns:a14="http://schemas.microsoft.com/office/drawing/2010/main" val="0"/>
              </a:ext>
            </a:extLst>
          </a:blip>
          <a:srcRect l="1526" t="2962"/>
          <a:stretch>
            <a:fillRect/>
          </a:stretch>
        </p:blipFill>
        <p:spPr bwMode="auto">
          <a:xfrm>
            <a:off x="4489228" y="3996656"/>
            <a:ext cx="3497263"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梯形 6"/>
          <p:cNvSpPr/>
          <p:nvPr/>
        </p:nvSpPr>
        <p:spPr>
          <a:xfrm>
            <a:off x="5132171" y="2995733"/>
            <a:ext cx="2571768" cy="928694"/>
          </a:xfrm>
          <a:prstGeom prst="trapezoid">
            <a:avLst>
              <a:gd name="adj" fmla="val 133306"/>
            </a:avLst>
          </a:prstGeom>
          <a:gradFill flip="none" rotWithShape="1">
            <a:gsLst>
              <a:gs pos="0">
                <a:schemeClr val="bg1">
                  <a:lumMod val="95000"/>
                </a:schemeClr>
              </a:gs>
              <a:gs pos="100000">
                <a:schemeClr val="bg1"/>
              </a:gs>
            </a:gsLst>
            <a:lin ang="2700000" scaled="1"/>
            <a:tileRect/>
          </a:gradFill>
          <a:ln w="127">
            <a:gradFill>
              <a:gsLst>
                <a:gs pos="0">
                  <a:schemeClr val="bg1">
                    <a:lumMod val="95000"/>
                  </a:schemeClr>
                </a:gs>
                <a:gs pos="50000">
                  <a:srgbClr val="FF9933"/>
                </a:gs>
                <a:gs pos="100000">
                  <a:schemeClr val="bg1"/>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latin typeface="Hiragino Sans GB W3" pitchFamily="34" charset="-122"/>
              <a:ea typeface="Hiragino Sans GB W3" pitchFamily="34" charset="-122"/>
            </a:endParaRPr>
          </a:p>
        </p:txBody>
      </p:sp>
      <p:sp>
        <p:nvSpPr>
          <p:cNvPr id="8" name="矩形 7"/>
          <p:cNvSpPr/>
          <p:nvPr/>
        </p:nvSpPr>
        <p:spPr>
          <a:xfrm>
            <a:off x="96739" y="-107801"/>
            <a:ext cx="5262979" cy="769441"/>
          </a:xfrm>
          <a:prstGeom prst="rect">
            <a:avLst/>
          </a:prstGeom>
        </p:spPr>
        <p:txBody>
          <a:bodyPr wrap="none">
            <a:spAutoFit/>
          </a:bodyPr>
          <a:lstStyle/>
          <a:p>
            <a:r>
              <a:rPr lang="zh-CN" altLang="en-US" sz="4400" b="1" dirty="0">
                <a:solidFill>
                  <a:srgbClr val="00CCFF"/>
                </a:solidFill>
                <a:latin typeface="微软雅黑" pitchFamily="34" charset="-122"/>
                <a:ea typeface="微软雅黑" pitchFamily="34" charset="-122"/>
              </a:rPr>
              <a:t>结果统计：</a:t>
            </a:r>
            <a:r>
              <a:rPr lang="zh-CN" altLang="en-US" sz="4400" b="1" dirty="0">
                <a:solidFill>
                  <a:srgbClr val="FF9933"/>
                </a:solidFill>
                <a:latin typeface="微软雅黑" pitchFamily="34" charset="-122"/>
                <a:ea typeface="微软雅黑" pitchFamily="34" charset="-122"/>
              </a:rPr>
              <a:t>黄金汇兑</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270030038"/>
              </p:ext>
            </p:extLst>
          </p:nvPr>
        </p:nvGraphicFramePr>
        <p:xfrm>
          <a:off x="600795" y="972319"/>
          <a:ext cx="12058650" cy="5676900"/>
        </p:xfrm>
        <a:graphic>
          <a:graphicData uri="http://schemas.openxmlformats.org/presentationml/2006/ole">
            <mc:AlternateContent xmlns:mc="http://schemas.openxmlformats.org/markup-compatibility/2006">
              <mc:Choice xmlns:v="urn:schemas-microsoft-com:vml" Requires="v">
                <p:oleObj name="Worksheet" r:id="rId3" imgW="12058578" imgH="5677042" progId="Excel.Sheet.12">
                  <p:embed/>
                </p:oleObj>
              </mc:Choice>
              <mc:Fallback>
                <p:oleObj name="Worksheet" r:id="rId3" imgW="12058578" imgH="5677042" progId="Excel.Sheet.12">
                  <p:embed/>
                  <p:pic>
                    <p:nvPicPr>
                      <p:cNvPr id="0" name=""/>
                      <p:cNvPicPr/>
                      <p:nvPr/>
                    </p:nvPicPr>
                    <p:blipFill>
                      <a:blip r:embed="rId4"/>
                      <a:stretch>
                        <a:fillRect/>
                      </a:stretch>
                    </p:blipFill>
                    <p:spPr>
                      <a:xfrm>
                        <a:off x="600795" y="972319"/>
                        <a:ext cx="12058650" cy="5676900"/>
                      </a:xfrm>
                      <a:prstGeom prst="rect">
                        <a:avLst/>
                      </a:prstGeom>
                    </p:spPr>
                  </p:pic>
                </p:oleObj>
              </mc:Fallback>
            </mc:AlternateContent>
          </a:graphicData>
        </a:graphic>
      </p:graphicFrame>
      <p:sp>
        <p:nvSpPr>
          <p:cNvPr id="6" name="矩形 5"/>
          <p:cNvSpPr/>
          <p:nvPr/>
        </p:nvSpPr>
        <p:spPr>
          <a:xfrm>
            <a:off x="0" y="-107801"/>
            <a:ext cx="3005951"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成绩：</a:t>
            </a:r>
            <a:r>
              <a:rPr lang="zh-CN" altLang="en-US" sz="4400" b="1" dirty="0">
                <a:solidFill>
                  <a:srgbClr val="FF0000"/>
                </a:solidFill>
                <a:latin typeface="微软雅黑" pitchFamily="34" charset="-122"/>
                <a:ea typeface="微软雅黑" pitchFamily="34" charset="-122"/>
              </a:rPr>
              <a:t>排名</a:t>
            </a:r>
          </a:p>
        </p:txBody>
      </p:sp>
    </p:spTree>
    <p:extLst>
      <p:ext uri="{BB962C8B-B14F-4D97-AF65-F5344CB8AC3E}">
        <p14:creationId xmlns:p14="http://schemas.microsoft.com/office/powerpoint/2010/main" val="1455275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801"/>
            <a:ext cx="3570208"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执行：</a:t>
            </a:r>
            <a:r>
              <a:rPr lang="zh-CN" altLang="en-US" sz="4400" b="1" dirty="0">
                <a:solidFill>
                  <a:srgbClr val="FF0000"/>
                </a:solidFill>
                <a:latin typeface="微软雅黑" pitchFamily="34" charset="-122"/>
                <a:ea typeface="微软雅黑" pitchFamily="34" charset="-122"/>
              </a:rPr>
              <a:t>军令状</a:t>
            </a:r>
          </a:p>
        </p:txBody>
      </p:sp>
      <p:sp>
        <p:nvSpPr>
          <p:cNvPr id="3" name="TextBox 2"/>
          <p:cNvSpPr txBox="1"/>
          <p:nvPr/>
        </p:nvSpPr>
        <p:spPr>
          <a:xfrm>
            <a:off x="5857379" y="2988543"/>
            <a:ext cx="4698722" cy="1446550"/>
          </a:xfrm>
          <a:prstGeom prst="rect">
            <a:avLst/>
          </a:prstGeom>
          <a:noFill/>
        </p:spPr>
        <p:txBody>
          <a:bodyPr wrap="none" rtlCol="0">
            <a:spAutoFit/>
          </a:bodyPr>
          <a:lstStyle/>
          <a:p>
            <a:pPr algn="ctr"/>
            <a:r>
              <a:rPr lang="zh-CN" altLang="en-US" sz="8800" b="1" dirty="0">
                <a:solidFill>
                  <a:srgbClr val="FF0000"/>
                </a:solidFill>
                <a:latin typeface="微软雅黑" panose="020B0503020204020204" pitchFamily="34" charset="-122"/>
                <a:ea typeface="微软雅黑" panose="020B0503020204020204" pitchFamily="34" charset="-122"/>
              </a:rPr>
              <a:t>军令如山</a:t>
            </a:r>
          </a:p>
        </p:txBody>
      </p:sp>
      <p:pic>
        <p:nvPicPr>
          <p:cNvPr id="4" name="Picture 3" descr="J:\新团队工作文件-淘盘\北京磐石方圆\研产销\培训研发\产品研发记录\沙盘模拟培训系列\敦煌密藏\敦煌密藏_素材\沙漠掘金PPT制作\军令状.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817" r="64890"/>
          <a:stretch/>
        </p:blipFill>
        <p:spPr bwMode="auto">
          <a:xfrm>
            <a:off x="2256979" y="1332360"/>
            <a:ext cx="3443914" cy="531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26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97139" y="1116335"/>
            <a:ext cx="5827236" cy="3970318"/>
          </a:xfrm>
          <a:prstGeom prst="rect">
            <a:avLst/>
          </a:prstGeom>
          <a:noFill/>
        </p:spPr>
        <p:txBody>
          <a:bodyPr wrap="none" rtlCol="0">
            <a:spAutoFit/>
          </a:bodyPr>
          <a:lstStyle/>
          <a:p>
            <a:pPr algn="ctr">
              <a:lnSpc>
                <a:spcPct val="150000"/>
              </a:lnSpc>
            </a:pPr>
            <a:r>
              <a:rPr lang="en-US" altLang="zh-CN" sz="8000" b="1" dirty="0">
                <a:solidFill>
                  <a:srgbClr val="C00000"/>
                </a:solidFill>
                <a:latin typeface="微软雅黑" panose="020B0503020204020204" pitchFamily="34" charset="-122"/>
                <a:ea typeface="微软雅黑" panose="020B0503020204020204" pitchFamily="34" charset="-122"/>
              </a:rPr>
              <a:t>25</a:t>
            </a:r>
            <a:r>
              <a:rPr lang="zh-CN" altLang="en-US" sz="8000" b="1" dirty="0">
                <a:solidFill>
                  <a:srgbClr val="C00000"/>
                </a:solidFill>
                <a:latin typeface="微软雅黑" panose="020B0503020204020204" pitchFamily="34" charset="-122"/>
                <a:ea typeface="微软雅黑" panose="020B0503020204020204" pitchFamily="34" charset="-122"/>
              </a:rPr>
              <a:t>天之内</a:t>
            </a:r>
            <a:endParaRPr lang="en-US" altLang="zh-CN" sz="80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8800" b="1" dirty="0">
                <a:solidFill>
                  <a:srgbClr val="00B050"/>
                </a:solidFill>
                <a:latin typeface="微软雅黑" panose="020B0503020204020204" pitchFamily="34" charset="-122"/>
                <a:ea typeface="微软雅黑" panose="020B0503020204020204" pitchFamily="34" charset="-122"/>
              </a:rPr>
              <a:t>目标：</a:t>
            </a:r>
            <a:r>
              <a:rPr lang="zh-CN" altLang="en-US" sz="8800" b="1" dirty="0">
                <a:solidFill>
                  <a:srgbClr val="FF6600"/>
                </a:solidFill>
                <a:latin typeface="微软雅黑" panose="020B0503020204020204" pitchFamily="34" charset="-122"/>
                <a:ea typeface="微软雅黑" panose="020B0503020204020204" pitchFamily="34" charset="-122"/>
              </a:rPr>
              <a:t>金子</a:t>
            </a:r>
          </a:p>
        </p:txBody>
      </p:sp>
      <p:sp>
        <p:nvSpPr>
          <p:cNvPr id="4" name="矩形 3"/>
          <p:cNvSpPr/>
          <p:nvPr/>
        </p:nvSpPr>
        <p:spPr>
          <a:xfrm>
            <a:off x="96739" y="-107801"/>
            <a:ext cx="3005951"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我们的目标</a:t>
            </a:r>
          </a:p>
        </p:txBody>
      </p:sp>
    </p:spTree>
    <p:extLst>
      <p:ext uri="{BB962C8B-B14F-4D97-AF65-F5344CB8AC3E}">
        <p14:creationId xmlns:p14="http://schemas.microsoft.com/office/powerpoint/2010/main" val="2834081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3043" y="247010"/>
            <a:ext cx="7520007" cy="2096343"/>
          </a:xfrm>
          <a:prstGeom prst="rect">
            <a:avLst/>
          </a:prstGeom>
        </p:spPr>
        <p:txBody>
          <a:bodyPr wrap="none">
            <a:spAutoFit/>
          </a:bodyPr>
          <a:lstStyle/>
          <a:p>
            <a:pPr algn="ctr"/>
            <a:r>
              <a:rPr lang="zh-CN" altLang="en-US" sz="7200" b="1" dirty="0">
                <a:solidFill>
                  <a:srgbClr val="FF0000"/>
                </a:solidFill>
                <a:latin typeface="微软雅黑" pitchFamily="34" charset="-122"/>
                <a:ea typeface="微软雅黑" pitchFamily="34" charset="-122"/>
              </a:rPr>
              <a:t>复盘</a:t>
            </a:r>
            <a:endParaRPr lang="en-US" altLang="zh-CN" sz="7200" b="1" dirty="0">
              <a:solidFill>
                <a:srgbClr val="FF0000"/>
              </a:solidFill>
              <a:latin typeface="微软雅黑" pitchFamily="34" charset="-122"/>
              <a:ea typeface="微软雅黑" pitchFamily="34" charset="-122"/>
            </a:endParaRPr>
          </a:p>
          <a:p>
            <a:pPr algn="ctr">
              <a:lnSpc>
                <a:spcPct val="150000"/>
              </a:lnSpc>
            </a:pPr>
            <a:r>
              <a:rPr lang="zh-CN" altLang="en-US" sz="4400" b="1" dirty="0">
                <a:solidFill>
                  <a:srgbClr val="0875F8"/>
                </a:solidFill>
                <a:latin typeface="微软雅黑" pitchFamily="34" charset="-122"/>
                <a:ea typeface="微软雅黑" pitchFamily="34" charset="-122"/>
              </a:rPr>
              <a:t>让我们的学习变得简单有效率</a:t>
            </a:r>
          </a:p>
        </p:txBody>
      </p:sp>
      <p:graphicFrame>
        <p:nvGraphicFramePr>
          <p:cNvPr id="4" name="表格 3"/>
          <p:cNvGraphicFramePr>
            <a:graphicFrameLocks noGrp="1"/>
          </p:cNvGraphicFramePr>
          <p:nvPr>
            <p:extLst>
              <p:ext uri="{D42A27DB-BD31-4B8C-83A1-F6EECF244321}">
                <p14:modId xmlns:p14="http://schemas.microsoft.com/office/powerpoint/2010/main" val="1236736114"/>
              </p:ext>
            </p:extLst>
          </p:nvPr>
        </p:nvGraphicFramePr>
        <p:xfrm>
          <a:off x="2040955" y="2556495"/>
          <a:ext cx="9525000" cy="4190999"/>
        </p:xfrm>
        <a:graphic>
          <a:graphicData uri="http://schemas.openxmlformats.org/drawingml/2006/table">
            <a:tbl>
              <a:tblPr firstRow="1" bandRow="1"/>
              <a:tblGrid>
                <a:gridCol w="1748712">
                  <a:extLst>
                    <a:ext uri="{9D8B030D-6E8A-4147-A177-3AD203B41FA5}">
                      <a16:colId xmlns:a16="http://schemas.microsoft.com/office/drawing/2014/main" val="20000"/>
                    </a:ext>
                  </a:extLst>
                </a:gridCol>
                <a:gridCol w="2221157">
                  <a:extLst>
                    <a:ext uri="{9D8B030D-6E8A-4147-A177-3AD203B41FA5}">
                      <a16:colId xmlns:a16="http://schemas.microsoft.com/office/drawing/2014/main" val="20001"/>
                    </a:ext>
                  </a:extLst>
                </a:gridCol>
                <a:gridCol w="2381251">
                  <a:extLst>
                    <a:ext uri="{9D8B030D-6E8A-4147-A177-3AD203B41FA5}">
                      <a16:colId xmlns:a16="http://schemas.microsoft.com/office/drawing/2014/main" val="20002"/>
                    </a:ext>
                  </a:extLst>
                </a:gridCol>
                <a:gridCol w="3173880">
                  <a:extLst>
                    <a:ext uri="{9D8B030D-6E8A-4147-A177-3AD203B41FA5}">
                      <a16:colId xmlns:a16="http://schemas.microsoft.com/office/drawing/2014/main" val="20003"/>
                    </a:ext>
                  </a:extLst>
                </a:gridCol>
              </a:tblGrid>
              <a:tr h="992906">
                <a:tc>
                  <a:txBody>
                    <a:bodyPr/>
                    <a:lstStyle/>
                    <a:p>
                      <a:pPr indent="1270" algn="just">
                        <a:lnSpc>
                          <a:spcPct val="150000"/>
                        </a:lnSpc>
                        <a:spcAft>
                          <a:spcPts val="0"/>
                        </a:spcAft>
                      </a:pPr>
                      <a:r>
                        <a:rPr lang="zh-CN" sz="1400" kern="100" dirty="0">
                          <a:effectLst/>
                          <a:latin typeface="Times New Roman" panose="02020603050405020304" pitchFamily="18" charset="0"/>
                          <a:ea typeface="宋体" panose="02010600030101010101" pitchFamily="2" charset="-122"/>
                        </a:rPr>
                        <a:t>关键事件还原描述</a:t>
                      </a: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gridSpan="3">
                  <a:txBody>
                    <a:bodyPr/>
                    <a:lstStyle/>
                    <a:p>
                      <a:endParaRPr lang="zh-CN" sz="1200" dirty="0">
                        <a:effectLst/>
                        <a:latin typeface="Calibri" panose="020F0502020204030204" pitchFamily="34" charset="0"/>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7285">
                <a:tc>
                  <a:txBody>
                    <a:bodyPr/>
                    <a:lstStyle/>
                    <a:p>
                      <a:pPr indent="26797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回顾目标</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C000"/>
                    </a:solidFill>
                  </a:tcPr>
                </a:tc>
                <a:tc>
                  <a:txBody>
                    <a:bodyPr/>
                    <a:lstStyle/>
                    <a:p>
                      <a:pPr indent="267970" algn="just">
                        <a:lnSpc>
                          <a:spcPct val="150000"/>
                        </a:lnSpc>
                        <a:spcAft>
                          <a:spcPts val="0"/>
                        </a:spcAft>
                      </a:pPr>
                      <a:r>
                        <a:rPr lang="zh-CN" sz="1400" b="1" kern="100" dirty="0">
                          <a:effectLst/>
                          <a:latin typeface="Times New Roman" panose="02020603050405020304" pitchFamily="18" charset="0"/>
                          <a:ea typeface="宋体" panose="02010600030101010101" pitchFamily="2" charset="-122"/>
                        </a:rPr>
                        <a:t>评估结果</a:t>
                      </a:r>
                      <a:endParaRPr lang="zh-CN" sz="1400" kern="100" dirty="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E46C0A"/>
                    </a:solidFill>
                  </a:tcPr>
                </a:tc>
                <a:tc>
                  <a:txBody>
                    <a:bodyPr/>
                    <a:lstStyle/>
                    <a:p>
                      <a:pPr indent="26797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分析原因</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0070C0"/>
                    </a:solidFill>
                  </a:tcPr>
                </a:tc>
                <a:tc>
                  <a:txBody>
                    <a:bodyPr/>
                    <a:lstStyle/>
                    <a:p>
                      <a:pPr indent="2032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总结经验</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00CC99"/>
                    </a:solidFill>
                  </a:tcPr>
                </a:tc>
                <a:extLst>
                  <a:ext uri="{0D108BD9-81ED-4DB2-BD59-A6C34878D82A}">
                    <a16:rowId xmlns:a16="http://schemas.microsoft.com/office/drawing/2014/main" val="10001"/>
                  </a:ext>
                </a:extLst>
              </a:tr>
              <a:tr h="1470943">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初衷：</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亮点：</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成功关键因素：</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关键发现：</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99865">
                <a:tc>
                  <a:txBody>
                    <a:bodyPr/>
                    <a:lstStyle/>
                    <a:p>
                      <a:pPr indent="1270" algn="l">
                        <a:lnSpc>
                          <a:spcPct val="150000"/>
                        </a:lnSpc>
                        <a:spcAft>
                          <a:spcPts val="0"/>
                        </a:spcAft>
                      </a:pPr>
                      <a:r>
                        <a:rPr lang="zh-CN" sz="1100" kern="100">
                          <a:solidFill>
                            <a:srgbClr val="595959"/>
                          </a:solidFill>
                          <a:effectLst/>
                          <a:latin typeface="Times New Roman" panose="02020603050405020304" pitchFamily="18" charset="0"/>
                          <a:ea typeface="宋体" panose="02010600030101010101" pitchFamily="2" charset="-122"/>
                        </a:rPr>
                        <a:t>目标</a:t>
                      </a:r>
                      <a:r>
                        <a:rPr lang="en-US" sz="1100" kern="100">
                          <a:solidFill>
                            <a:srgbClr val="595959"/>
                          </a:solidFill>
                          <a:effectLst/>
                          <a:latin typeface="Times New Roman" panose="02020603050405020304" pitchFamily="18" charset="0"/>
                          <a:ea typeface="宋体" panose="02010600030101010101" pitchFamily="2" charset="-122"/>
                        </a:rPr>
                        <a:t>/</a:t>
                      </a:r>
                      <a:r>
                        <a:rPr lang="zh-CN" sz="1100" kern="100">
                          <a:solidFill>
                            <a:srgbClr val="595959"/>
                          </a:solidFill>
                          <a:effectLst/>
                          <a:latin typeface="Times New Roman" panose="02020603050405020304" pitchFamily="18" charset="0"/>
                          <a:ea typeface="宋体" panose="02010600030101010101" pitchFamily="2" charset="-122"/>
                        </a:rPr>
                        <a:t>关键结果：</a:t>
                      </a:r>
                      <a:endParaRPr lang="zh-CN" sz="1400" kern="10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a:solidFill>
                            <a:srgbClr val="595959"/>
                          </a:solidFill>
                          <a:effectLst/>
                          <a:latin typeface="Times New Roman" panose="02020603050405020304" pitchFamily="18" charset="0"/>
                          <a:ea typeface="宋体" panose="02010600030101010101" pitchFamily="2" charset="-122"/>
                        </a:rPr>
                        <a:t>不足：</a:t>
                      </a:r>
                      <a:endParaRPr lang="zh-CN" sz="1400" kern="10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失败根本原因：</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行动计划：</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44327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97139" y="247010"/>
            <a:ext cx="5262979" cy="2215991"/>
          </a:xfrm>
          <a:prstGeom prst="rect">
            <a:avLst/>
          </a:prstGeom>
        </p:spPr>
        <p:txBody>
          <a:bodyPr wrap="none">
            <a:spAutoFit/>
          </a:bodyPr>
          <a:lstStyle/>
          <a:p>
            <a:pPr algn="ctr"/>
            <a:r>
              <a:rPr lang="zh-CN" altLang="en-US" sz="7200" b="1" dirty="0">
                <a:solidFill>
                  <a:srgbClr val="FF0000"/>
                </a:solidFill>
                <a:latin typeface="微软雅黑" pitchFamily="34" charset="-122"/>
                <a:ea typeface="微软雅黑" pitchFamily="34" charset="-122"/>
              </a:rPr>
              <a:t>复盘</a:t>
            </a:r>
            <a:endParaRPr lang="en-US" altLang="zh-CN" sz="7200" b="1" dirty="0">
              <a:solidFill>
                <a:srgbClr val="FF0000"/>
              </a:solidFill>
              <a:latin typeface="微软雅黑" pitchFamily="34" charset="-122"/>
              <a:ea typeface="微软雅黑" pitchFamily="34" charset="-122"/>
            </a:endParaRPr>
          </a:p>
          <a:p>
            <a:pPr algn="ctr">
              <a:lnSpc>
                <a:spcPct val="150000"/>
              </a:lnSpc>
            </a:pPr>
            <a:r>
              <a:rPr lang="zh-CN" altLang="en-US" sz="4400" b="1" dirty="0">
                <a:solidFill>
                  <a:srgbClr val="0875F8"/>
                </a:solidFill>
                <a:latin typeface="微软雅黑" pitchFamily="34" charset="-122"/>
                <a:ea typeface="微软雅黑" pitchFamily="34" charset="-122"/>
              </a:rPr>
              <a:t>如何填写本复盘表格</a:t>
            </a:r>
          </a:p>
        </p:txBody>
      </p:sp>
      <p:graphicFrame>
        <p:nvGraphicFramePr>
          <p:cNvPr id="4" name="表格 3"/>
          <p:cNvGraphicFramePr>
            <a:graphicFrameLocks noGrp="1"/>
          </p:cNvGraphicFramePr>
          <p:nvPr>
            <p:extLst>
              <p:ext uri="{D42A27DB-BD31-4B8C-83A1-F6EECF244321}">
                <p14:modId xmlns:p14="http://schemas.microsoft.com/office/powerpoint/2010/main" val="2071656831"/>
              </p:ext>
            </p:extLst>
          </p:nvPr>
        </p:nvGraphicFramePr>
        <p:xfrm>
          <a:off x="2040955" y="2556495"/>
          <a:ext cx="9525000" cy="4288443"/>
        </p:xfrm>
        <a:graphic>
          <a:graphicData uri="http://schemas.openxmlformats.org/drawingml/2006/table">
            <a:tbl>
              <a:tblPr firstRow="1" bandRow="1"/>
              <a:tblGrid>
                <a:gridCol w="1748712">
                  <a:extLst>
                    <a:ext uri="{9D8B030D-6E8A-4147-A177-3AD203B41FA5}">
                      <a16:colId xmlns:a16="http://schemas.microsoft.com/office/drawing/2014/main" val="20000"/>
                    </a:ext>
                  </a:extLst>
                </a:gridCol>
                <a:gridCol w="2221157">
                  <a:extLst>
                    <a:ext uri="{9D8B030D-6E8A-4147-A177-3AD203B41FA5}">
                      <a16:colId xmlns:a16="http://schemas.microsoft.com/office/drawing/2014/main" val="20001"/>
                    </a:ext>
                  </a:extLst>
                </a:gridCol>
                <a:gridCol w="2381251">
                  <a:extLst>
                    <a:ext uri="{9D8B030D-6E8A-4147-A177-3AD203B41FA5}">
                      <a16:colId xmlns:a16="http://schemas.microsoft.com/office/drawing/2014/main" val="20002"/>
                    </a:ext>
                  </a:extLst>
                </a:gridCol>
                <a:gridCol w="3173880">
                  <a:extLst>
                    <a:ext uri="{9D8B030D-6E8A-4147-A177-3AD203B41FA5}">
                      <a16:colId xmlns:a16="http://schemas.microsoft.com/office/drawing/2014/main" val="20003"/>
                    </a:ext>
                  </a:extLst>
                </a:gridCol>
              </a:tblGrid>
              <a:tr h="992906">
                <a:tc>
                  <a:txBody>
                    <a:bodyPr/>
                    <a:lstStyle/>
                    <a:p>
                      <a:pPr indent="1270" algn="just">
                        <a:lnSpc>
                          <a:spcPct val="150000"/>
                        </a:lnSpc>
                        <a:spcAft>
                          <a:spcPts val="0"/>
                        </a:spcAft>
                      </a:pPr>
                      <a:r>
                        <a:rPr lang="zh-CN" sz="1400" kern="100" dirty="0">
                          <a:effectLst/>
                          <a:latin typeface="Times New Roman" panose="02020603050405020304" pitchFamily="18" charset="0"/>
                          <a:ea typeface="宋体" panose="02010600030101010101" pitchFamily="2" charset="-122"/>
                        </a:rPr>
                        <a:t>关键事件还原描述</a:t>
                      </a: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gridSpan="3">
                  <a:txBody>
                    <a:bodyPr/>
                    <a:lstStyle/>
                    <a:p>
                      <a:r>
                        <a:rPr lang="en-US" altLang="zh-CN" sz="1200" dirty="0">
                          <a:solidFill>
                            <a:srgbClr val="FF0000"/>
                          </a:solidFill>
                          <a:effectLst/>
                          <a:latin typeface="Calibri" panose="020F0502020204030204" pitchFamily="34" charset="0"/>
                        </a:rPr>
                        <a:t>【</a:t>
                      </a:r>
                      <a:r>
                        <a:rPr lang="zh-CN" altLang="en-US" sz="1200" dirty="0">
                          <a:solidFill>
                            <a:srgbClr val="FF0000"/>
                          </a:solidFill>
                          <a:effectLst/>
                          <a:latin typeface="Calibri" panose="020F0502020204030204" pitchFamily="34" charset="0"/>
                        </a:rPr>
                        <a:t>填写驼队在整个掘金过程中发生对最终结果有影响或者令人印象非常深刻的事实</a:t>
                      </a:r>
                      <a:r>
                        <a:rPr lang="en-US" altLang="zh-CN" sz="1200" dirty="0">
                          <a:solidFill>
                            <a:srgbClr val="FF0000"/>
                          </a:solidFill>
                          <a:effectLst/>
                          <a:latin typeface="Calibri" panose="020F0502020204030204" pitchFamily="34" charset="0"/>
                        </a:rPr>
                        <a:t>】</a:t>
                      </a: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7285">
                <a:tc>
                  <a:txBody>
                    <a:bodyPr/>
                    <a:lstStyle/>
                    <a:p>
                      <a:pPr indent="26797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回顾目标</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C000"/>
                    </a:solidFill>
                  </a:tcPr>
                </a:tc>
                <a:tc>
                  <a:txBody>
                    <a:bodyPr/>
                    <a:lstStyle/>
                    <a:p>
                      <a:pPr indent="26797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评估结果</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E46C0A"/>
                    </a:solidFill>
                  </a:tcPr>
                </a:tc>
                <a:tc>
                  <a:txBody>
                    <a:bodyPr/>
                    <a:lstStyle/>
                    <a:p>
                      <a:pPr indent="26797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分析原因</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0070C0"/>
                    </a:solidFill>
                  </a:tcPr>
                </a:tc>
                <a:tc>
                  <a:txBody>
                    <a:bodyPr/>
                    <a:lstStyle/>
                    <a:p>
                      <a:pPr indent="20320" algn="just">
                        <a:lnSpc>
                          <a:spcPct val="150000"/>
                        </a:lnSpc>
                        <a:spcAft>
                          <a:spcPts val="0"/>
                        </a:spcAft>
                      </a:pPr>
                      <a:r>
                        <a:rPr lang="zh-CN" sz="1400" b="1" kern="100">
                          <a:effectLst/>
                          <a:latin typeface="Times New Roman" panose="02020603050405020304" pitchFamily="18" charset="0"/>
                          <a:ea typeface="宋体" panose="02010600030101010101" pitchFamily="2" charset="-122"/>
                        </a:rPr>
                        <a:t>总结经验</a:t>
                      </a:r>
                      <a:endParaRPr lang="zh-CN" sz="1400" kern="100">
                        <a:effectLst/>
                        <a:latin typeface="Times New Roman" panose="02020603050405020304" pitchFamily="18" charset="0"/>
                        <a:ea typeface="宋体" panose="02010600030101010101" pitchFamily="2" charset="-122"/>
                      </a:endParaRPr>
                    </a:p>
                  </a:txBody>
                  <a:tcPr anchor="ct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00CC99"/>
                    </a:solidFill>
                  </a:tcPr>
                </a:tc>
                <a:extLst>
                  <a:ext uri="{0D108BD9-81ED-4DB2-BD59-A6C34878D82A}">
                    <a16:rowId xmlns:a16="http://schemas.microsoft.com/office/drawing/2014/main" val="10001"/>
                  </a:ext>
                </a:extLst>
              </a:tr>
              <a:tr h="1470943">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初衷：</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填写驼队在掘金会议中讨论的主要成果，比如挖多少金子？先保命还是多挖金子？这是啥也没有讨论出个结果？</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亮点：</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marL="0" indent="1270" algn="l" defTabSz="1043056" rtl="0" eaLnBrk="1" latinLnBrk="0" hangingPunct="1">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cs typeface="+mn-cs"/>
                        </a:rPr>
                        <a:t>【</a:t>
                      </a:r>
                      <a:r>
                        <a:rPr lang="zh-CN" altLang="en-US" sz="1100" kern="100" dirty="0">
                          <a:solidFill>
                            <a:srgbClr val="FF0000"/>
                          </a:solidFill>
                          <a:effectLst/>
                          <a:latin typeface="Times New Roman" panose="02020603050405020304" pitchFamily="18" charset="0"/>
                          <a:ea typeface="宋体" panose="02010600030101010101" pitchFamily="2" charset="-122"/>
                          <a:cs typeface="+mn-cs"/>
                        </a:rPr>
                        <a:t>填写驼队所取得实际结果中的可取之处，比如金子数量超过预期、黑市交易帮了大忙等</a:t>
                      </a:r>
                      <a:r>
                        <a:rPr lang="en-US" altLang="zh-CN" sz="1100" kern="100" dirty="0">
                          <a:solidFill>
                            <a:srgbClr val="FF0000"/>
                          </a:solidFill>
                          <a:effectLst/>
                          <a:latin typeface="Times New Roman" panose="02020603050405020304" pitchFamily="18" charset="0"/>
                          <a:ea typeface="宋体" panose="02010600030101010101" pitchFamily="2" charset="-122"/>
                          <a:cs typeface="+mn-cs"/>
                        </a:rPr>
                        <a:t>】</a:t>
                      </a:r>
                      <a:endParaRPr lang="zh-CN" altLang="en-US" sz="1100" kern="100" dirty="0">
                        <a:solidFill>
                          <a:srgbClr val="FF0000"/>
                        </a:solidFill>
                        <a:effectLst/>
                        <a:latin typeface="Times New Roman" panose="02020603050405020304" pitchFamily="18" charset="0"/>
                        <a:ea typeface="宋体" panose="02010600030101010101" pitchFamily="2" charset="-122"/>
                        <a:cs typeface="+mn-cs"/>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成功关键因素：</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分析驼队实际结果中是哪些原因促成了可喜的成绩</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关键发现：</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在前面所分析的成功与失败的众多因素中，提炼出最重要的</a:t>
                      </a:r>
                      <a:r>
                        <a:rPr lang="en-US" altLang="zh-CN" sz="1100" kern="100" dirty="0">
                          <a:solidFill>
                            <a:srgbClr val="FF0000"/>
                          </a:solidFill>
                          <a:effectLst/>
                          <a:latin typeface="Times New Roman" panose="02020603050405020304" pitchFamily="18" charset="0"/>
                          <a:ea typeface="宋体" panose="02010600030101010101" pitchFamily="2" charset="-122"/>
                        </a:rPr>
                        <a:t>3</a:t>
                      </a:r>
                      <a:r>
                        <a:rPr lang="zh-CN" altLang="en-US" sz="1100" kern="100" dirty="0">
                          <a:solidFill>
                            <a:srgbClr val="FF0000"/>
                          </a:solidFill>
                          <a:effectLst/>
                          <a:latin typeface="Times New Roman" panose="02020603050405020304" pitchFamily="18" charset="0"/>
                          <a:ea typeface="宋体" panose="02010600030101010101" pitchFamily="2" charset="-122"/>
                        </a:rPr>
                        <a:t>条，作为经验总结</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99865">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目标</a:t>
                      </a:r>
                      <a:r>
                        <a:rPr lang="en-US" sz="1100" kern="100" dirty="0">
                          <a:solidFill>
                            <a:srgbClr val="595959"/>
                          </a:solidFill>
                          <a:effectLst/>
                          <a:latin typeface="Times New Roman" panose="02020603050405020304" pitchFamily="18" charset="0"/>
                          <a:ea typeface="宋体" panose="02010600030101010101" pitchFamily="2" charset="-122"/>
                        </a:rPr>
                        <a:t>/</a:t>
                      </a:r>
                      <a:r>
                        <a:rPr lang="zh-CN" sz="1100" kern="100" dirty="0">
                          <a:solidFill>
                            <a:srgbClr val="595959"/>
                          </a:solidFill>
                          <a:effectLst/>
                          <a:latin typeface="Times New Roman" panose="02020603050405020304" pitchFamily="18" charset="0"/>
                          <a:ea typeface="宋体" panose="02010600030101010101" pitchFamily="2" charset="-122"/>
                        </a:rPr>
                        <a:t>关键结果：</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填写驼队在最后实际拥有的金子数量，或者其他有培训师设定的目标结果</a:t>
                      </a:r>
                      <a:r>
                        <a:rPr lang="en-US" altLang="zh-CN" sz="1100" kern="100" dirty="0">
                          <a:solidFill>
                            <a:srgbClr val="595959"/>
                          </a:solidFill>
                          <a:effectLst/>
                          <a:latin typeface="Times New Roman" panose="02020603050405020304" pitchFamily="18" charset="0"/>
                          <a:ea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不足：</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填写驼队所取得实际结果中的不足之处，比如过早的回到了大本营、没有买帐篷导致迷路等</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失败根本原因：</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分析驼队实际结果中是哪些因素导致令人沮丧的结果</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tc>
                  <a:txBody>
                    <a:bodyPr/>
                    <a:lstStyle/>
                    <a:p>
                      <a:pPr indent="1270" algn="l">
                        <a:lnSpc>
                          <a:spcPct val="150000"/>
                        </a:lnSpc>
                        <a:spcAft>
                          <a:spcPts val="0"/>
                        </a:spcAft>
                      </a:pPr>
                      <a:r>
                        <a:rPr lang="zh-CN" sz="1100" kern="100" dirty="0">
                          <a:solidFill>
                            <a:srgbClr val="595959"/>
                          </a:solidFill>
                          <a:effectLst/>
                          <a:latin typeface="Times New Roman" panose="02020603050405020304" pitchFamily="18" charset="0"/>
                          <a:ea typeface="宋体" panose="02010600030101010101" pitchFamily="2" charset="-122"/>
                        </a:rPr>
                        <a:t>行动计划：</a:t>
                      </a:r>
                      <a:endParaRPr lang="en-US" altLang="zh-CN" sz="1100" kern="100" dirty="0">
                        <a:solidFill>
                          <a:srgbClr val="595959"/>
                        </a:solidFill>
                        <a:effectLst/>
                        <a:latin typeface="Times New Roman" panose="02020603050405020304" pitchFamily="18" charset="0"/>
                        <a:ea typeface="宋体" panose="02010600030101010101" pitchFamily="2" charset="-122"/>
                      </a:endParaRPr>
                    </a:p>
                    <a:p>
                      <a:pPr indent="1270" algn="l">
                        <a:lnSpc>
                          <a:spcPct val="150000"/>
                        </a:lnSpc>
                        <a:spcAft>
                          <a:spcPts val="0"/>
                        </a:spcAft>
                      </a:pPr>
                      <a:r>
                        <a:rPr lang="en-US" altLang="zh-CN" sz="1100" kern="100" dirty="0">
                          <a:solidFill>
                            <a:srgbClr val="FF0000"/>
                          </a:solidFill>
                          <a:effectLst/>
                          <a:latin typeface="Times New Roman" panose="02020603050405020304" pitchFamily="18" charset="0"/>
                          <a:ea typeface="宋体" panose="02010600030101010101" pitchFamily="2" charset="-122"/>
                        </a:rPr>
                        <a:t>【</a:t>
                      </a:r>
                      <a:r>
                        <a:rPr lang="zh-CN" altLang="en-US" sz="1100" kern="100" dirty="0">
                          <a:solidFill>
                            <a:srgbClr val="FF0000"/>
                          </a:solidFill>
                          <a:effectLst/>
                          <a:latin typeface="Times New Roman" panose="02020603050405020304" pitchFamily="18" charset="0"/>
                          <a:ea typeface="宋体" panose="02010600030101010101" pitchFamily="2" charset="-122"/>
                        </a:rPr>
                        <a:t>对本次掘金过程进行反思，填写在以后的实际工作生活中该如何出来在课程遇到的类似问题</a:t>
                      </a:r>
                      <a:r>
                        <a:rPr lang="en-US" altLang="zh-CN" sz="1100" kern="100" dirty="0">
                          <a:solidFill>
                            <a:srgbClr val="FF0000"/>
                          </a:solidFill>
                          <a:effectLst/>
                          <a:latin typeface="Times New Roman" panose="02020603050405020304" pitchFamily="18" charset="0"/>
                          <a:ea typeface="宋体" panose="02010600030101010101" pitchFamily="2" charset="-122"/>
                        </a:rPr>
                        <a:t>】</a:t>
                      </a:r>
                      <a:endParaRPr lang="zh-CN" sz="1400" kern="100" dirty="0">
                        <a:solidFill>
                          <a:srgbClr val="FF0000"/>
                        </a:solidFill>
                        <a:effectLst/>
                        <a:latin typeface="Times New Roman" panose="02020603050405020304" pitchFamily="18" charset="0"/>
                        <a:ea typeface="宋体" panose="02010600030101010101" pitchFamily="2" charset="-122"/>
                      </a:endParaRPr>
                    </a:p>
                  </a:txBody>
                  <a:tcPr>
                    <a:lnL w="12700" cap="flat" cmpd="sng" algn="ctr">
                      <a:solidFill>
                        <a:srgbClr val="948A54"/>
                      </a:solidFill>
                      <a:prstDash val="solid"/>
                      <a:round/>
                      <a:headEnd type="none" w="med" len="med"/>
                      <a:tailEnd type="none" w="med" len="med"/>
                    </a:lnL>
                    <a:lnR w="12700" cap="flat" cmpd="sng" algn="ctr">
                      <a:solidFill>
                        <a:srgbClr val="948A54"/>
                      </a:solidFill>
                      <a:prstDash val="solid"/>
                      <a:round/>
                      <a:headEnd type="none" w="med" len="med"/>
                      <a:tailEnd type="none" w="med" len="med"/>
                    </a:lnR>
                    <a:lnT w="12700" cap="flat" cmpd="sng" algn="ctr">
                      <a:solidFill>
                        <a:srgbClr val="948A54"/>
                      </a:solidFill>
                      <a:prstDash val="solid"/>
                      <a:round/>
                      <a:headEnd type="none" w="med" len="med"/>
                      <a:tailEnd type="none" w="med" len="med"/>
                    </a:lnT>
                    <a:lnB w="12700" cap="flat" cmpd="sng" algn="ctr">
                      <a:solidFill>
                        <a:srgbClr val="948A5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876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6235"/>
            <a:ext cx="3736920"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a:t>
            </a:r>
            <a:r>
              <a:rPr lang="zh-CN" altLang="en-US" sz="4400" dirty="0">
                <a:solidFill>
                  <a:srgbClr val="0875F8"/>
                </a:solidFill>
                <a:latin typeface="微软雅黑" pitchFamily="34" charset="-122"/>
                <a:ea typeface="微软雅黑" pitchFamily="34" charset="-122"/>
              </a:rPr>
              <a:t> </a:t>
            </a:r>
            <a:r>
              <a:rPr lang="zh-CN" altLang="en-US" sz="4400" b="1" dirty="0">
                <a:solidFill>
                  <a:srgbClr val="0875F8"/>
                </a:solidFill>
                <a:latin typeface="微软雅黑" pitchFamily="34" charset="-122"/>
                <a:ea typeface="微软雅黑" pitchFamily="34" charset="-122"/>
              </a:rPr>
              <a:t>现在有</a:t>
            </a:r>
          </a:p>
        </p:txBody>
      </p:sp>
      <p:sp>
        <p:nvSpPr>
          <p:cNvPr id="3" name="矩形 2"/>
          <p:cNvSpPr>
            <a:spLocks noChangeArrowheads="1"/>
          </p:cNvSpPr>
          <p:nvPr/>
        </p:nvSpPr>
        <p:spPr bwMode="auto">
          <a:xfrm>
            <a:off x="528787" y="1056689"/>
            <a:ext cx="1252939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000" dirty="0">
                <a:solidFill>
                  <a:srgbClr val="63788F"/>
                </a:solidFill>
                <a:latin typeface="Hiragino Sans GB W3" pitchFamily="34" charset="-122"/>
                <a:ea typeface="Hiragino Sans GB W3" pitchFamily="34" charset="-122"/>
              </a:rPr>
              <a:t>每个团队出发前都能得到</a:t>
            </a:r>
            <a:r>
              <a:rPr lang="en-US" altLang="zh-CN" sz="3200" b="1" dirty="0">
                <a:solidFill>
                  <a:srgbClr val="FF0000"/>
                </a:solidFill>
                <a:latin typeface="微软雅黑" panose="020B0503020204020204" pitchFamily="34" charset="-122"/>
                <a:ea typeface="微软雅黑" panose="020B0503020204020204" pitchFamily="34" charset="-122"/>
              </a:rPr>
              <a:t>1000</a:t>
            </a:r>
            <a:r>
              <a:rPr lang="zh-CN" altLang="en-US" sz="3200" b="1" dirty="0">
                <a:solidFill>
                  <a:srgbClr val="FF0000"/>
                </a:solidFill>
                <a:latin typeface="微软雅黑" panose="020B0503020204020204" pitchFamily="34" charset="-122"/>
                <a:ea typeface="微软雅黑" panose="020B0503020204020204" pitchFamily="34" charset="-122"/>
              </a:rPr>
              <a:t>元</a:t>
            </a:r>
            <a:r>
              <a:rPr lang="zh-CN" altLang="en-US" sz="4000" dirty="0">
                <a:solidFill>
                  <a:srgbClr val="63788F"/>
                </a:solidFill>
                <a:latin typeface="Hiragino Sans GB W3" pitchFamily="34" charset="-122"/>
                <a:ea typeface="Hiragino Sans GB W3" pitchFamily="34" charset="-122"/>
              </a:rPr>
              <a:t>的资金；有</a:t>
            </a:r>
            <a:r>
              <a:rPr lang="zh-CN" altLang="en-US" sz="3200" b="1" dirty="0">
                <a:solidFill>
                  <a:srgbClr val="FF0000"/>
                </a:solidFill>
                <a:latin typeface="微软雅黑" panose="020B0503020204020204" pitchFamily="34" charset="-122"/>
                <a:ea typeface="微软雅黑" panose="020B0503020204020204" pitchFamily="34" charset="-122"/>
              </a:rPr>
              <a:t>一头骆驼</a:t>
            </a:r>
            <a:r>
              <a:rPr lang="en-US" altLang="zh-CN" sz="1600" dirty="0">
                <a:solidFill>
                  <a:srgbClr val="63788F"/>
                </a:solidFill>
                <a:latin typeface="Hiragino Sans GB W3" pitchFamily="34" charset="-122"/>
                <a:ea typeface="Hiragino Sans GB W3"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一张地图</a:t>
            </a:r>
            <a:r>
              <a:rPr lang="zh-CN" altLang="en-US" sz="4000" dirty="0">
                <a:solidFill>
                  <a:srgbClr val="63788F"/>
                </a:solidFill>
                <a:latin typeface="Hiragino Sans GB W3" pitchFamily="34" charset="-122"/>
                <a:ea typeface="Hiragino Sans GB W3" pitchFamily="34" charset="-122"/>
              </a:rPr>
              <a:t>。这</a:t>
            </a:r>
            <a:r>
              <a:rPr lang="en-US" altLang="zh-CN" sz="4000" dirty="0">
                <a:solidFill>
                  <a:srgbClr val="63788F"/>
                </a:solidFill>
                <a:latin typeface="Hiragino Sans GB W3" pitchFamily="34" charset="-122"/>
                <a:ea typeface="Hiragino Sans GB W3" pitchFamily="34" charset="-122"/>
              </a:rPr>
              <a:t>1000</a:t>
            </a:r>
            <a:r>
              <a:rPr lang="zh-CN" altLang="en-US" sz="4000" dirty="0">
                <a:solidFill>
                  <a:srgbClr val="63788F"/>
                </a:solidFill>
                <a:latin typeface="Hiragino Sans GB W3" pitchFamily="34" charset="-122"/>
                <a:ea typeface="Hiragino Sans GB W3" pitchFamily="34" charset="-122"/>
              </a:rPr>
              <a:t>元现金可以在大本营购得等价的</a:t>
            </a:r>
            <a:r>
              <a:rPr lang="zh-CN" altLang="en-US" sz="3200" b="1" dirty="0">
                <a:solidFill>
                  <a:srgbClr val="0875F8"/>
                </a:solidFill>
                <a:latin typeface="微软雅黑" panose="020B0503020204020204" pitchFamily="34" charset="-122"/>
                <a:ea typeface="微软雅黑" panose="020B0503020204020204" pitchFamily="34" charset="-122"/>
              </a:rPr>
              <a:t>帐篷、指南针、水、食物</a:t>
            </a:r>
            <a:r>
              <a:rPr lang="zh-CN" altLang="en-US" sz="1600" dirty="0">
                <a:solidFill>
                  <a:srgbClr val="63788F"/>
                </a:solidFill>
                <a:latin typeface="Hiragino Sans GB W3" pitchFamily="34" charset="-122"/>
                <a:ea typeface="Hiragino Sans GB W3" pitchFamily="34" charset="-122"/>
              </a:rPr>
              <a:t>。</a:t>
            </a:r>
          </a:p>
        </p:txBody>
      </p:sp>
      <p:pic>
        <p:nvPicPr>
          <p:cNvPr id="5" name="Picture 1" descr="F:\磐石方圆\研产销\培训研发\产品研发记录\沙漠掘金\沙漠掘金_项目教具_素材\货币\50 yuan.jpg"/>
          <p:cNvPicPr>
            <a:picLocks noChangeAspect="1" noChangeArrowheads="1"/>
          </p:cNvPicPr>
          <p:nvPr/>
        </p:nvPicPr>
        <p:blipFill>
          <a:blip r:embed="rId2" cstate="print">
            <a:extLst>
              <a:ext uri="{28A0092B-C50C-407E-A947-70E740481C1C}">
                <a14:useLocalDpi xmlns:a14="http://schemas.microsoft.com/office/drawing/2010/main" val="0"/>
              </a:ext>
            </a:extLst>
          </a:blip>
          <a:srcRect l="1526" t="2962"/>
          <a:stretch>
            <a:fillRect/>
          </a:stretch>
        </p:blipFill>
        <p:spPr bwMode="auto">
          <a:xfrm>
            <a:off x="137226" y="4466565"/>
            <a:ext cx="1972904" cy="10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磐石方圆\研产销\培训研发\产品研发记录\沙漠掘金\沙漠掘金_项目教具_素材\骆驼\骆驼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0080" y="4191143"/>
            <a:ext cx="2121669" cy="15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F:\磐石方圆\研产销\培训研发\产品研发记录\沙漠掘金\沙漠掘金_项目教具_素材\粮食\Nipic_2988027_20100529160224707617.jpg"/>
          <p:cNvPicPr>
            <a:picLocks noChangeAspect="1" noChangeArrowheads="1"/>
          </p:cNvPicPr>
          <p:nvPr/>
        </p:nvPicPr>
        <p:blipFill>
          <a:blip r:embed="rId4" cstate="print">
            <a:extLst>
              <a:ext uri="{28A0092B-C50C-407E-A947-70E740481C1C}">
                <a14:useLocalDpi xmlns:a14="http://schemas.microsoft.com/office/drawing/2010/main" val="0"/>
              </a:ext>
            </a:extLst>
          </a:blip>
          <a:srcRect l="1666" t="17450" r="4132" b="15231"/>
          <a:stretch>
            <a:fillRect/>
          </a:stretch>
        </p:blipFill>
        <p:spPr bwMode="auto">
          <a:xfrm>
            <a:off x="9457779" y="4546392"/>
            <a:ext cx="15113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磐石方圆\研产销\培训研发\产品研发记录\沙漠掘金\沙漠掘金_项目教具_素材\水\Nipic_6766382_20110721082411672762.jpg"/>
          <p:cNvPicPr>
            <a:picLocks noChangeAspect="1" noChangeArrowheads="1"/>
          </p:cNvPicPr>
          <p:nvPr/>
        </p:nvPicPr>
        <p:blipFill>
          <a:blip r:embed="rId5" cstate="screen">
            <a:extLst>
              <a:ext uri="{28A0092B-C50C-407E-A947-70E740481C1C}">
                <a14:useLocalDpi xmlns:a14="http://schemas.microsoft.com/office/drawing/2010/main" val="0"/>
              </a:ext>
            </a:extLst>
          </a:blip>
          <a:srcRect l="4256" t="7143" r="4303" b="1985"/>
          <a:stretch>
            <a:fillRect/>
          </a:stretch>
        </p:blipFill>
        <p:spPr bwMode="auto">
          <a:xfrm>
            <a:off x="8665691" y="4577357"/>
            <a:ext cx="6985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F:\磐石方圆\研产销\培训研发\产品研发记录\沙漠掘金\沙漠掘金_项目教具_素材\指南针\Detailed Steel Compas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3563" y="4567265"/>
            <a:ext cx="9001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F:\磐石方圆\研产销\培训研发\产品研发记录\沙漠掘金\沙漠掘金_项目教具_素材\地图\营地\帐篷 01.jpg"/>
          <p:cNvPicPr>
            <a:picLocks noChangeAspect="1" noChangeArrowheads="1"/>
          </p:cNvPicPr>
          <p:nvPr/>
        </p:nvPicPr>
        <p:blipFill>
          <a:blip r:embed="rId7" cstate="print">
            <a:extLst>
              <a:ext uri="{28A0092B-C50C-407E-A947-70E740481C1C}">
                <a14:useLocalDpi xmlns:a14="http://schemas.microsoft.com/office/drawing/2010/main" val="0"/>
              </a:ext>
            </a:extLst>
          </a:blip>
          <a:srcRect l="2550" t="2617" r="1447" b="2617"/>
          <a:stretch>
            <a:fillRect/>
          </a:stretch>
        </p:blipFill>
        <p:spPr bwMode="auto">
          <a:xfrm>
            <a:off x="5970843" y="4622805"/>
            <a:ext cx="106045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88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801"/>
            <a:ext cx="4134465"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也许，我们需要</a:t>
            </a:r>
          </a:p>
        </p:txBody>
      </p:sp>
      <p:sp>
        <p:nvSpPr>
          <p:cNvPr id="3" name="矩形 2"/>
          <p:cNvSpPr>
            <a:spLocks noChangeArrowheads="1"/>
          </p:cNvSpPr>
          <p:nvPr/>
        </p:nvSpPr>
        <p:spPr bwMode="auto">
          <a:xfrm>
            <a:off x="4345211" y="1332359"/>
            <a:ext cx="834714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4000" dirty="0">
                <a:solidFill>
                  <a:srgbClr val="63788F"/>
                </a:solidFill>
                <a:latin typeface="Hiragino Sans GB W3" pitchFamily="34" charset="-122"/>
                <a:ea typeface="Hiragino Sans GB W3" pitchFamily="34" charset="-122"/>
              </a:rPr>
              <a:t>在出发前，大本营将会出现一位神秘的</a:t>
            </a:r>
            <a:r>
              <a:rPr lang="zh-CN" altLang="en-US" sz="4000" b="1" dirty="0">
                <a:solidFill>
                  <a:srgbClr val="0875F8"/>
                </a:solidFill>
                <a:latin typeface="微软雅黑" panose="020B0503020204020204" pitchFamily="34" charset="-122"/>
                <a:ea typeface="微软雅黑" panose="020B0503020204020204" pitchFamily="34" charset="-122"/>
              </a:rPr>
              <a:t>老人</a:t>
            </a:r>
            <a:r>
              <a:rPr lang="zh-CN" altLang="en-US" sz="4000" dirty="0">
                <a:solidFill>
                  <a:srgbClr val="63788F"/>
                </a:solidFill>
                <a:latin typeface="Hiragino Sans GB W3" pitchFamily="34" charset="-122"/>
                <a:ea typeface="Hiragino Sans GB W3" pitchFamily="34" charset="-122"/>
              </a:rPr>
              <a:t>，他未卜先知一些关于王陵、大山和天气的传说。每个探险队都可以向老人打探消息。</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753" y="1044327"/>
            <a:ext cx="2898958" cy="3755191"/>
          </a:xfrm>
          <a:prstGeom prst="rect">
            <a:avLst/>
          </a:prstGeom>
        </p:spPr>
      </p:pic>
    </p:spTree>
    <p:extLst>
      <p:ext uri="{BB962C8B-B14F-4D97-AF65-F5344CB8AC3E}">
        <p14:creationId xmlns:p14="http://schemas.microsoft.com/office/powerpoint/2010/main" val="267323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2931" y="693502"/>
            <a:ext cx="3262432" cy="5292731"/>
          </a:xfrm>
          <a:prstGeom prst="rect">
            <a:avLst/>
          </a:prstGeom>
          <a:noFill/>
        </p:spPr>
        <p:txBody>
          <a:bodyPr wrap="none" rtlCol="0">
            <a:spAutoFit/>
          </a:bodyPr>
          <a:lstStyle/>
          <a:p>
            <a:pPr>
              <a:lnSpc>
                <a:spcPct val="300000"/>
              </a:lnSpc>
            </a:pPr>
            <a:r>
              <a:rPr lang="zh-CN" altLang="en-US" sz="4000" b="1" dirty="0">
                <a:solidFill>
                  <a:srgbClr val="FF9900"/>
                </a:solidFill>
                <a:latin typeface="微软雅黑" panose="020B0503020204020204" pitchFamily="34" charset="-122"/>
                <a:ea typeface="微软雅黑" panose="020B0503020204020204" pitchFamily="34" charset="-122"/>
              </a:rPr>
              <a:t>５种地理环境</a:t>
            </a:r>
            <a:endParaRPr lang="en-US" altLang="zh-CN" sz="4000" b="1" dirty="0">
              <a:solidFill>
                <a:srgbClr val="FF9900"/>
              </a:solidFill>
              <a:latin typeface="微软雅黑" panose="020B0503020204020204" pitchFamily="34" charset="-122"/>
              <a:ea typeface="微软雅黑" panose="020B0503020204020204" pitchFamily="34" charset="-122"/>
            </a:endParaRPr>
          </a:p>
          <a:p>
            <a:pPr>
              <a:lnSpc>
                <a:spcPct val="300000"/>
              </a:lnSpc>
            </a:pPr>
            <a:r>
              <a:rPr lang="zh-CN" altLang="en-US" sz="4000" b="1" dirty="0">
                <a:solidFill>
                  <a:srgbClr val="7030A0"/>
                </a:solidFill>
                <a:latin typeface="微软雅黑" panose="020B0503020204020204" pitchFamily="34" charset="-122"/>
                <a:ea typeface="微软雅黑" panose="020B0503020204020204" pitchFamily="34" charset="-122"/>
              </a:rPr>
              <a:t>４种天气变化</a:t>
            </a:r>
            <a:endParaRPr lang="en-US" altLang="zh-CN" sz="4000" b="1" dirty="0">
              <a:solidFill>
                <a:srgbClr val="7030A0"/>
              </a:solidFill>
              <a:latin typeface="微软雅黑" panose="020B0503020204020204" pitchFamily="34" charset="-122"/>
              <a:ea typeface="微软雅黑" panose="020B0503020204020204" pitchFamily="34" charset="-122"/>
            </a:endParaRPr>
          </a:p>
          <a:p>
            <a:pPr>
              <a:lnSpc>
                <a:spcPct val="300000"/>
              </a:lnSpc>
            </a:pPr>
            <a:r>
              <a:rPr lang="zh-CN" altLang="en-US" sz="4000" b="1" dirty="0">
                <a:solidFill>
                  <a:srgbClr val="339933"/>
                </a:solidFill>
                <a:latin typeface="微软雅黑" panose="020B0503020204020204" pitchFamily="34" charset="-122"/>
                <a:ea typeface="微软雅黑" panose="020B0503020204020204" pitchFamily="34" charset="-122"/>
              </a:rPr>
              <a:t>２种不同命运</a:t>
            </a:r>
          </a:p>
        </p:txBody>
      </p:sp>
      <p:sp>
        <p:nvSpPr>
          <p:cNvPr id="5" name="矩形 4"/>
          <p:cNvSpPr/>
          <p:nvPr/>
        </p:nvSpPr>
        <p:spPr>
          <a:xfrm>
            <a:off x="0" y="-107801"/>
            <a:ext cx="5221301" cy="769441"/>
          </a:xfrm>
          <a:prstGeom prst="rect">
            <a:avLst/>
          </a:prstGeom>
        </p:spPr>
        <p:txBody>
          <a:bodyPr wrap="none">
            <a:spAutoFit/>
          </a:bodyPr>
          <a:lstStyle/>
          <a:p>
            <a:r>
              <a:rPr lang="zh-CN" altLang="en-US" sz="4400" b="1" dirty="0">
                <a:solidFill>
                  <a:srgbClr val="0875F8"/>
                </a:solidFill>
                <a:latin typeface="微软雅黑" pitchFamily="34" charset="-122"/>
                <a:ea typeface="微软雅黑" pitchFamily="34" charset="-122"/>
              </a:rPr>
              <a:t>我们可能会经历</a:t>
            </a:r>
            <a:r>
              <a:rPr lang="en-US" altLang="zh-CN" sz="4400" b="1" dirty="0">
                <a:solidFill>
                  <a:srgbClr val="0875F8"/>
                </a:solidFill>
                <a:latin typeface="微软雅黑" pitchFamily="34" charset="-122"/>
                <a:ea typeface="微软雅黑" pitchFamily="34" charset="-122"/>
              </a:rPr>
              <a:t>……</a:t>
            </a:r>
            <a:endParaRPr lang="zh-CN" altLang="en-US" sz="4400" b="1" dirty="0">
              <a:solidFill>
                <a:srgbClr val="0875F8"/>
              </a:solidFill>
              <a:latin typeface="微软雅黑" pitchFamily="34" charset="-122"/>
              <a:ea typeface="微软雅黑" pitchFamily="34" charset="-122"/>
            </a:endParaRPr>
          </a:p>
        </p:txBody>
      </p:sp>
      <p:grpSp>
        <p:nvGrpSpPr>
          <p:cNvPr id="14" name="组合 13"/>
          <p:cNvGrpSpPr/>
          <p:nvPr/>
        </p:nvGrpSpPr>
        <p:grpSpPr>
          <a:xfrm>
            <a:off x="5641355" y="2844527"/>
            <a:ext cx="5823902" cy="1458794"/>
            <a:chOff x="5598678" y="2705199"/>
            <a:chExt cx="2874444" cy="720002"/>
          </a:xfrm>
        </p:grpSpPr>
        <p:pic>
          <p:nvPicPr>
            <p:cNvPr id="6" name="Picture 1" descr="F:\磐石方圆\研产销\培训研发\产品研发记录\沙漠掘金\沙漠掘金_项目教具_素材\天气\高温.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85821" y="2705199"/>
              <a:ext cx="701588"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磐石方圆\研产销\培训研发\产品研发记录\沙漠掘金\沙漠掘金_项目教具_素材\天气\高温沙尘暴.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95027" y="2705201"/>
              <a:ext cx="878095"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磐石方圆\研产销\培训研发\产品研发记录\沙漠掘金\沙漠掘金_项目教具_素材\天气\晴天.png"/>
            <p:cNvPicPr>
              <a:picLocks noChangeAspect="1" noChangeArrowheads="1"/>
            </p:cNvPicPr>
            <p:nvPr/>
          </p:nvPicPr>
          <p:blipFill>
            <a:blip r:embed="rId5" cstate="screen">
              <a:extLst>
                <a:ext uri="{BEBA8EAE-BF5A-486C-A8C5-ECC9F3942E4B}">
                  <a14:imgProps xmlns:a14="http://schemas.microsoft.com/office/drawing/2010/main">
                    <a14:imgLayer r:embed="rId6">
                      <a14:imgEffect>
                        <a14:sharpenSoften amount="57000"/>
                      </a14:imgEffect>
                    </a14:imgLayer>
                  </a14:imgProps>
                </a:ext>
                <a:ext uri="{28A0092B-C50C-407E-A947-70E740481C1C}">
                  <a14:useLocalDpi xmlns:a14="http://schemas.microsoft.com/office/drawing/2010/main"/>
                </a:ext>
              </a:extLst>
            </a:blip>
            <a:srcRect/>
            <a:stretch>
              <a:fillRect/>
            </a:stretch>
          </p:blipFill>
          <p:spPr bwMode="auto">
            <a:xfrm>
              <a:off x="5598678" y="2705199"/>
              <a:ext cx="72127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F:\磐石方圆\研产销\培训研发\产品研发记录\沙漠掘金\沙漠掘金_项目教具_素材\天气\沙尘暴.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87408" y="2705199"/>
              <a:ext cx="6076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p:cNvGrpSpPr/>
          <p:nvPr/>
        </p:nvGrpSpPr>
        <p:grpSpPr>
          <a:xfrm>
            <a:off x="5659789" y="1162830"/>
            <a:ext cx="6393148" cy="1109440"/>
            <a:chOff x="5720506" y="1809439"/>
            <a:chExt cx="3096920" cy="537427"/>
          </a:xfrm>
        </p:grpSpPr>
        <p:pic>
          <p:nvPicPr>
            <p:cNvPr id="10" name="Picture 3" descr="F:\磐石方圆\研产销\培训研发\产品研发记录\沙漠掘金\沙漠掘金_项目教具\地图\村庄\沙漠古城.png"/>
            <p:cNvPicPr>
              <a:picLocks noChangeAspect="1" noChangeArrowheads="1"/>
            </p:cNvPicPr>
            <p:nvPr/>
          </p:nvPicPr>
          <p:blipFill>
            <a:blip r:embed="rId8" cstate="print">
              <a:extLst>
                <a:ext uri="{28A0092B-C50C-407E-A947-70E740481C1C}">
                  <a14:useLocalDpi xmlns:a14="http://schemas.microsoft.com/office/drawing/2010/main" val="0"/>
                </a:ext>
              </a:extLst>
            </a:blip>
            <a:srcRect l="16325" r="12360"/>
            <a:stretch>
              <a:fillRect/>
            </a:stretch>
          </p:blipFill>
          <p:spPr bwMode="auto">
            <a:xfrm>
              <a:off x="7901318" y="1809439"/>
              <a:ext cx="916108" cy="53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F:\磐石方圆\研产销\培训研发\产品研发记录\沙漠掘金\沙漠掘金_项目教具\地图\村庄\村庄0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506" y="1810882"/>
              <a:ext cx="916108" cy="53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F:\磐石方圆\研产销\培训研发\产品研发记录\沙漠掘金\沙漠掘金_项目教具_素材\地图\绿洲\lvzhou-3.jpg"/>
            <p:cNvPicPr>
              <a:picLocks noChangeAspect="1" noChangeArrowheads="1"/>
            </p:cNvPicPr>
            <p:nvPr/>
          </p:nvPicPr>
          <p:blipFill>
            <a:blip r:embed="rId10" cstate="print">
              <a:extLst>
                <a:ext uri="{28A0092B-C50C-407E-A947-70E740481C1C}">
                  <a14:useLocalDpi xmlns:a14="http://schemas.microsoft.com/office/drawing/2010/main" val="0"/>
                </a:ext>
              </a:extLst>
            </a:blip>
            <a:srcRect r="38210"/>
            <a:stretch>
              <a:fillRect/>
            </a:stretch>
          </p:blipFill>
          <p:spPr bwMode="auto">
            <a:xfrm>
              <a:off x="6833163" y="1809439"/>
              <a:ext cx="916108" cy="53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descr="F:\磐石方圆\研产销\培训研发\产品研发记录\沙漠掘金\沙漠掘金_项目教具_素材\金子\金条.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7379" y="4788743"/>
            <a:ext cx="2186348" cy="163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pic43.nipic.com/20140701/6608733_170437950000_2.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388310" y="4788743"/>
            <a:ext cx="1942085" cy="156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314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736e8ce0692732349a8d32a84fcf487d6cfbc7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8502</TotalTime>
  <Words>1873</Words>
  <Application>Microsoft Office PowerPoint</Application>
  <PresentationFormat>自定义</PresentationFormat>
  <Paragraphs>356</Paragraphs>
  <Slides>61</Slides>
  <Notes>12</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69" baseType="lpstr">
      <vt:lpstr>Hiragino Sans GB W3</vt:lpstr>
      <vt:lpstr>微软雅黑</vt:lpstr>
      <vt:lpstr>Arial</vt:lpstr>
      <vt:lpstr>Calibri</vt:lpstr>
      <vt:lpstr>Segoe UI</vt:lpstr>
      <vt:lpstr>Times New Roman</vt:lpstr>
      <vt:lpstr>Office 主题</vt:lpstr>
      <vt:lpstr>Microsoft Excel 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Microsoft</dc:creator>
  <cp:lastModifiedBy>Administrator</cp:lastModifiedBy>
  <cp:revision>888</cp:revision>
  <dcterms:created xsi:type="dcterms:W3CDTF">2011-05-04T01:53:31Z</dcterms:created>
  <dcterms:modified xsi:type="dcterms:W3CDTF">2024-02-26T14:02:38Z</dcterms:modified>
</cp:coreProperties>
</file>